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Montserrat SemiBold"/>
      <p:regular r:id="rId22"/>
      <p:bold r:id="rId23"/>
      <p:italic r:id="rId24"/>
      <p:boldItalic r:id="rId25"/>
    </p:embeddedFont>
    <p:embeddedFont>
      <p:font typeface="Cormorant Garamond SemiBold"/>
      <p:regular r:id="rId26"/>
      <p:bold r:id="rId27"/>
      <p:italic r:id="rId28"/>
      <p:boldItalic r:id="rId29"/>
    </p:embeddedFont>
    <p:embeddedFont>
      <p:font typeface="Montserrat"/>
      <p:regular r:id="rId30"/>
      <p:bold r:id="rId31"/>
      <p:italic r:id="rId32"/>
      <p:boldItalic r:id="rId33"/>
    </p:embeddedFont>
    <p:embeddedFont>
      <p:font typeface="Lato"/>
      <p:regular r:id="rId34"/>
      <p:bold r:id="rId35"/>
      <p:italic r:id="rId36"/>
      <p:boldItalic r:id="rId37"/>
    </p:embeddedFont>
    <p:embeddedFont>
      <p:font typeface="Montserrat Medium"/>
      <p:regular r:id="rId38"/>
      <p:bold r:id="rId39"/>
      <p:italic r:id="rId40"/>
      <p:boldItalic r:id="rId41"/>
    </p:embeddedFont>
    <p:embeddedFont>
      <p:font typeface="Cormorant Garamond Medium"/>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Medium-italic.fntdata"/><Relationship Id="rId20" Type="http://schemas.openxmlformats.org/officeDocument/2006/relationships/slide" Target="slides/slide15.xml"/><Relationship Id="rId42" Type="http://schemas.openxmlformats.org/officeDocument/2006/relationships/font" Target="fonts/CormorantGaramondMedium-regular.fntdata"/><Relationship Id="rId41" Type="http://schemas.openxmlformats.org/officeDocument/2006/relationships/font" Target="fonts/MontserratMedium-boldItalic.fntdata"/><Relationship Id="rId22" Type="http://schemas.openxmlformats.org/officeDocument/2006/relationships/font" Target="fonts/MontserratSemiBold-regular.fntdata"/><Relationship Id="rId44" Type="http://schemas.openxmlformats.org/officeDocument/2006/relationships/font" Target="fonts/CormorantGaramondMedium-italic.fntdata"/><Relationship Id="rId21" Type="http://schemas.openxmlformats.org/officeDocument/2006/relationships/slide" Target="slides/slide16.xml"/><Relationship Id="rId43" Type="http://schemas.openxmlformats.org/officeDocument/2006/relationships/font" Target="fonts/CormorantGaramondMedium-bold.fntdata"/><Relationship Id="rId24" Type="http://schemas.openxmlformats.org/officeDocument/2006/relationships/font" Target="fonts/MontserratSemiBold-italic.fntdata"/><Relationship Id="rId23" Type="http://schemas.openxmlformats.org/officeDocument/2006/relationships/font" Target="fonts/MontserratSemiBold-bold.fntdata"/><Relationship Id="rId45" Type="http://schemas.openxmlformats.org/officeDocument/2006/relationships/font" Target="fonts/CormorantGaramondMedium-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ormorantGaramondSemiBold-regular.fntdata"/><Relationship Id="rId25" Type="http://schemas.openxmlformats.org/officeDocument/2006/relationships/font" Target="fonts/MontserratSemiBold-boldItalic.fntdata"/><Relationship Id="rId28" Type="http://schemas.openxmlformats.org/officeDocument/2006/relationships/font" Target="fonts/CormorantGaramondSemiBold-italic.fntdata"/><Relationship Id="rId27" Type="http://schemas.openxmlformats.org/officeDocument/2006/relationships/font" Target="fonts/CormorantGaramondSemiBold-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ormorantGaramondSemiBold-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6.xml"/><Relationship Id="rId33" Type="http://schemas.openxmlformats.org/officeDocument/2006/relationships/font" Target="fonts/Montserrat-boldItalic.fntdata"/><Relationship Id="rId10" Type="http://schemas.openxmlformats.org/officeDocument/2006/relationships/slide" Target="slides/slide5.xml"/><Relationship Id="rId32" Type="http://schemas.openxmlformats.org/officeDocument/2006/relationships/font" Target="fonts/Montserrat-italic.fntdata"/><Relationship Id="rId13" Type="http://schemas.openxmlformats.org/officeDocument/2006/relationships/slide" Target="slides/slide8.xml"/><Relationship Id="rId35" Type="http://schemas.openxmlformats.org/officeDocument/2006/relationships/font" Target="fonts/Lato-bold.fntdata"/><Relationship Id="rId12" Type="http://schemas.openxmlformats.org/officeDocument/2006/relationships/slide" Target="slides/slide7.xml"/><Relationship Id="rId34" Type="http://schemas.openxmlformats.org/officeDocument/2006/relationships/font" Target="fonts/Lato-regular.fntdata"/><Relationship Id="rId15" Type="http://schemas.openxmlformats.org/officeDocument/2006/relationships/slide" Target="slides/slide10.xml"/><Relationship Id="rId37" Type="http://schemas.openxmlformats.org/officeDocument/2006/relationships/font" Target="fonts/Lato-boldItalic.fntdata"/><Relationship Id="rId14" Type="http://schemas.openxmlformats.org/officeDocument/2006/relationships/slide" Target="slides/slide9.xml"/><Relationship Id="rId36" Type="http://schemas.openxmlformats.org/officeDocument/2006/relationships/font" Target="fonts/Lato-italic.fntdata"/><Relationship Id="rId17" Type="http://schemas.openxmlformats.org/officeDocument/2006/relationships/slide" Target="slides/slide12.xml"/><Relationship Id="rId39" Type="http://schemas.openxmlformats.org/officeDocument/2006/relationships/font" Target="fonts/MontserratMedium-bold.fntdata"/><Relationship Id="rId16" Type="http://schemas.openxmlformats.org/officeDocument/2006/relationships/slide" Target="slides/slide11.xml"/><Relationship Id="rId38" Type="http://schemas.openxmlformats.org/officeDocument/2006/relationships/font" Target="fonts/MontserratMedium-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05b5dc13a2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05b5dc13a2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068fbbbc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f068fbbbc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is a naturally regenerative cycle of two halves:  a rise in outward energy in the first half, and a decline in outward energy in the second half.</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 It has two poles: Ovulation: which is peak outward full-production energy, and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menstruation, which is peak inward restorative energy.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has four distinct phases much like the seasons of the year: spring, the first week more or less after menstruation, playful new energy, pre-ovulation , summer, ovulation: the superhero mother, worker, friend, can spin 100 plates whilst doing a dance and staying up all night,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Autumn, drawing down and sorting out taking no nonsence premensrtrum,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Winter hibernation menstruation.</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 sz="1400">
                <a:solidFill>
                  <a:srgbClr val="F46524"/>
                </a:solidFill>
                <a:latin typeface="Georgia"/>
                <a:ea typeface="Georgia"/>
                <a:cs typeface="Georgia"/>
                <a:sym typeface="Georgia"/>
              </a:rPr>
              <a:t>In our 24/7 consumerist culture there’s no space or time for menstrual rest - there’s not even time to go to the toilet.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Often we feel the tension of our natural cycle under stress in our Autumn, it’s that premenstrual rage, which often occurs in my experience because we’re still going at full summertime pelt, yet our system is wanting to slow right down for survival.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We can all see how our culture of perpetual productivity is contributing to climate change, mass extinction and systemic environmental collapse.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Our menstrual cycle is guiding us to live more sustainably.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spcBef>
                <a:spcPts val="0"/>
              </a:spcBef>
              <a:spcAft>
                <a:spcPts val="0"/>
              </a:spcAft>
              <a:buNone/>
            </a:pPr>
            <a:r>
              <a:t/>
            </a:r>
            <a:endParaRPr>
              <a:solidFill>
                <a:srgbClr val="F46524"/>
              </a:solidFill>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068fbbbc9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f068fbbbc9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is a naturally regenerative cycle of two halves:  a rise in outward energy in the first half, and a decline in outward energy in the second half.</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 It has two poles: Ovulation: which is peak outward full-production energy, and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menstruation, which is peak inward restorative energy.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has four distinct phases much like the seasons of the year: spring, the first week more or less after menstruation, playful new energy, pre-ovulation , summer, ovulation: the superhero mother, worker, friend, can spin 100 plates whilst doing a dance and staying up all night,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Autumn, drawing down and sorting out taking no nonsence premensrtrum,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Winter hibernation menstruation.</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 sz="1400">
                <a:solidFill>
                  <a:srgbClr val="F46524"/>
                </a:solidFill>
                <a:latin typeface="Georgia"/>
                <a:ea typeface="Georgia"/>
                <a:cs typeface="Georgia"/>
                <a:sym typeface="Georgia"/>
              </a:rPr>
              <a:t>In our 24/7 consumerist culture there’s no space or time for menstrual rest - there’s not even time to go to the toilet.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Often we feel the tension of our natural cycle under stress in our Autumn, it’s that premenstrual rage, which often occurs in my experience because we’re still going at full summertime pelt, yet our system is wanting to slow right down for survival.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We can all see how our culture of perpetual productivity is contributing to climate change, mass extinction and systemic environmental collapse.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Our menstrual cycle is guiding us to live more sustainably.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spcBef>
                <a:spcPts val="0"/>
              </a:spcBef>
              <a:spcAft>
                <a:spcPts val="0"/>
              </a:spcAft>
              <a:buNone/>
            </a:pPr>
            <a:r>
              <a:t/>
            </a:r>
            <a:endParaRPr>
              <a:solidFill>
                <a:srgbClr val="F46524"/>
              </a:solidFill>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1de329c5da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1de329c5da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1de329c5da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1de329c5da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f068fbbbc9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f068fbbbc9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05b5dc13a2_0_5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05b5dc13a2_0_5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1de329c5da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1de329c5da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f068fbbbc9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f068fbbbc9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1de329c5da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1de329c5da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f068fbbbc9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f068fbbbc9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1037e26921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1037e26921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f068fbbbc9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f068fbbbc9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068fbbbc9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f068fbbbc9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Draw the archetypal menstrual cycle. Let’s go! (pre-ov / ov / pre-men/ men) (Seasons) (Follicular / luteal)</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is a naturally regenerative cycle of two halves:  a rise in outward energy in the first half, and a decline in outward energy in the second half.</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 It has two poles: Ovulation: which is peak outward full-production energy, and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menstruation, which is peak inward restorative energy.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has four distinct phases much like the seasons of the year: spring, the first week more or less after menstruation, playful new energy, pre-ovulation , summer, ovulation: the superhero mother, worker, friend, can spin 100 plates whilst doing a dance and staying up all night,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Autumn, drawing down and sorting out taking no nonsence premensrtrum,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Winter hibernation menstruation.</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 sz="1400">
                <a:solidFill>
                  <a:srgbClr val="F46524"/>
                </a:solidFill>
                <a:latin typeface="Georgia"/>
                <a:ea typeface="Georgia"/>
                <a:cs typeface="Georgia"/>
                <a:sym typeface="Georgia"/>
              </a:rPr>
              <a:t>In our 24/7 consumerist culture there’s no space or time for menstrual rest - there’s not even time to go to the toilet.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Often we feel the tension of our natural cycle under stress in our Autumn, it’s that premenstrual rage, which often occurs in my experience because we’re still going at full summertime pelt, yet our system is wanting to slow right down for survival.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We can all see how our culture of perpetual productivity is contributing to climate change, mass extinction and systemic environmental collapse.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Our menstrual cycle is guiding us to live more sustainably.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spcBef>
                <a:spcPts val="0"/>
              </a:spcBef>
              <a:spcAft>
                <a:spcPts val="0"/>
              </a:spcAft>
              <a:buNone/>
            </a:pPr>
            <a:r>
              <a:t/>
            </a:r>
            <a:endParaRPr>
              <a:solidFill>
                <a:srgbClr val="F46524"/>
              </a:solidFill>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f068fbbbc9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f068fbbbc9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is a naturally regenerative cycle of two halves:  a rise in outward energy in the first half, and a decline in outward energy in the second half.</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 It has two poles: Ovulation: which is peak outward full-production energy, and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menstruation, which is peak inward restorative energy.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has four distinct phases much like the seasons of the year: spring, the first week more or less after menstruation, playful new energy, pre-ovulation , summer, ovulation: the superhero mother, worker, friend, can spin 100 plates whilst doing a dance and staying up all night,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Autumn, drawing down and sorting out taking no nonsence premensrtrum,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Winter hibernation menstruation.</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 sz="1400">
                <a:solidFill>
                  <a:srgbClr val="F46524"/>
                </a:solidFill>
                <a:latin typeface="Georgia"/>
                <a:ea typeface="Georgia"/>
                <a:cs typeface="Georgia"/>
                <a:sym typeface="Georgia"/>
              </a:rPr>
              <a:t>In our 24/7 consumerist culture there’s no space or time for menstrual rest - there’s not even time to go to the toilet.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Often we feel the tension of our natural cycle under stress in our Autumn, it’s that premenstrual rage, which often occurs in my experience because we’re still going at full summertime pelt, yet our system is wanting to slow right down for survival.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We can all see how our culture of perpetual productivity is contributing to climate change, mass extinction and systemic environmental collapse.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Our menstrual cycle is guiding us to live more sustainably.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spcBef>
                <a:spcPts val="0"/>
              </a:spcBef>
              <a:spcAft>
                <a:spcPts val="0"/>
              </a:spcAft>
              <a:buNone/>
            </a:pPr>
            <a:r>
              <a:t/>
            </a:r>
            <a:endParaRPr>
              <a:solidFill>
                <a:srgbClr val="F46524"/>
              </a:solidFill>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068fbbbc9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f068fbbbc9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is a naturally regenerative cycle of two halves:  a rise in outward energy in the first half, and a decline in outward energy in the second half.</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 It has two poles: Ovulation: which is peak outward full-production energy, and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menstruation, which is peak inward restorative energy.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It has four distinct phases much like the seasons of the year: spring, the first week more or less after menstruation, playful new energy, pre-ovulation , summer, ovulation: the superhero mother, worker, friend, can spin 100 plates whilst doing a dance and staying up all night,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Autumn, drawing down and sorting out taking no nonsence premensrtrum,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Winter hibernation menstruation.</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 sz="1400">
                <a:solidFill>
                  <a:srgbClr val="F46524"/>
                </a:solidFill>
                <a:latin typeface="Georgia"/>
                <a:ea typeface="Georgia"/>
                <a:cs typeface="Georgia"/>
                <a:sym typeface="Georgia"/>
              </a:rPr>
              <a:t>In our 24/7 consumerist culture there’s no space or time for menstrual rest - there’s not even time to go to the toilet.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Often we feel the tension of our natural cycle under stress in our Autumn, it’s that premenstrual rage, which often occurs in my experience because we’re still going at full summertime pelt, yet our system is wanting to slow right down for survival.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We can all see how our culture of perpetual productivity is contributing to climate change, mass extinction and systemic environmental collapse.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rPr lang="en" sz="1400">
                <a:solidFill>
                  <a:srgbClr val="F46524"/>
                </a:solidFill>
                <a:latin typeface="Georgia"/>
                <a:ea typeface="Georgia"/>
                <a:cs typeface="Georgia"/>
                <a:sym typeface="Georgia"/>
              </a:rPr>
              <a:t>Our menstrual cycle is guiding us to live more sustainably.</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lnSpc>
                <a:spcPct val="115000"/>
              </a:lnSpc>
              <a:spcBef>
                <a:spcPts val="0"/>
              </a:spcBef>
              <a:spcAft>
                <a:spcPts val="0"/>
              </a:spcAft>
              <a:buNone/>
            </a:pPr>
            <a:r>
              <a:t/>
            </a:r>
            <a:endParaRPr sz="1400">
              <a:solidFill>
                <a:srgbClr val="F46524"/>
              </a:solidFill>
              <a:latin typeface="Georgia"/>
              <a:ea typeface="Georgia"/>
              <a:cs typeface="Georgia"/>
              <a:sym typeface="Georgia"/>
            </a:endParaRPr>
          </a:p>
          <a:p>
            <a:pPr indent="0" lvl="0" marL="0" rtl="0" algn="l">
              <a:spcBef>
                <a:spcPts val="0"/>
              </a:spcBef>
              <a:spcAft>
                <a:spcPts val="0"/>
              </a:spcAft>
              <a:buNone/>
            </a:pPr>
            <a:r>
              <a:t/>
            </a:r>
            <a:endParaRPr>
              <a:solidFill>
                <a:srgbClr val="F46524"/>
              </a:solidFill>
            </a:endParaRPr>
          </a:p>
          <a:p>
            <a:pPr indent="0" lvl="0" marL="0" rtl="0" algn="l">
              <a:lnSpc>
                <a:spcPct val="115000"/>
              </a:lnSpc>
              <a:spcBef>
                <a:spcPts val="0"/>
              </a:spcBef>
              <a:spcAft>
                <a:spcPts val="0"/>
              </a:spcAft>
              <a:buClr>
                <a:schemeClr val="dk1"/>
              </a:buClr>
              <a:buSzPts val="1100"/>
              <a:buFont typeface="Arial"/>
              <a:buNone/>
            </a:pPr>
            <a:r>
              <a:t/>
            </a:r>
            <a:endParaRPr sz="1400">
              <a:solidFill>
                <a:srgbClr val="F46524"/>
              </a:solidFill>
              <a:latin typeface="Georgia"/>
              <a:ea typeface="Georgia"/>
              <a:cs typeface="Georgia"/>
              <a:sym typeface="Georgi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kate@menstrualcyclesupport.com" TargetMode="Externa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mailto:kate@menstrualcyclesupport.com" TargetMode="Externa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0.png"/><Relationship Id="rId7" Type="http://schemas.openxmlformats.org/officeDocument/2006/relationships/image" Target="../media/image9.png"/><Relationship Id="rId8"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3.jpg"/><Relationship Id="rId6"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ED"/>
        </a:solidFill>
      </p:bgPr>
    </p:bg>
    <p:spTree>
      <p:nvGrpSpPr>
        <p:cNvPr id="53" name="Shape 53"/>
        <p:cNvGrpSpPr/>
        <p:nvPr/>
      </p:nvGrpSpPr>
      <p:grpSpPr>
        <a:xfrm>
          <a:off x="0" y="0"/>
          <a:ext cx="0" cy="0"/>
          <a:chOff x="0" y="0"/>
          <a:chExt cx="0" cy="0"/>
        </a:xfrm>
      </p:grpSpPr>
      <p:sp>
        <p:nvSpPr>
          <p:cNvPr id="54" name="Google Shape;54;p13"/>
          <p:cNvSpPr txBox="1"/>
          <p:nvPr>
            <p:ph idx="1" type="subTitle"/>
          </p:nvPr>
        </p:nvSpPr>
        <p:spPr>
          <a:xfrm>
            <a:off x="4075150" y="1360475"/>
            <a:ext cx="5980500" cy="2482500"/>
          </a:xfrm>
          <a:prstGeom prst="rect">
            <a:avLst/>
          </a:prstGeom>
        </p:spPr>
        <p:txBody>
          <a:bodyPr anchorCtr="0" anchor="t" bIns="91425" lIns="91425" spcFirstLastPara="1" rIns="91425" wrap="square" tIns="91425">
            <a:noAutofit/>
          </a:bodyPr>
          <a:lstStyle/>
          <a:p>
            <a:pPr indent="0" lvl="0" marL="0" marR="1095375" rtl="0" algn="l">
              <a:lnSpc>
                <a:spcPct val="105000"/>
              </a:lnSpc>
              <a:spcBef>
                <a:spcPts val="0"/>
              </a:spcBef>
              <a:spcAft>
                <a:spcPts val="0"/>
              </a:spcAft>
              <a:buClr>
                <a:schemeClr val="dk1"/>
              </a:buClr>
              <a:buSzPts val="358"/>
              <a:buFont typeface="Arial"/>
              <a:buNone/>
            </a:pPr>
            <a:r>
              <a:rPr lang="en" sz="1574">
                <a:solidFill>
                  <a:srgbClr val="004E6A"/>
                </a:solidFill>
                <a:latin typeface="Montserrat SemiBold"/>
                <a:ea typeface="Montserrat SemiBold"/>
                <a:cs typeface="Montserrat SemiBold"/>
                <a:sym typeface="Montserrat SemiBold"/>
              </a:rPr>
              <a:t>Supporting your Pre/Teen</a:t>
            </a:r>
            <a:endParaRPr sz="1574">
              <a:solidFill>
                <a:srgbClr val="004E6A"/>
              </a:solidFill>
              <a:latin typeface="Montserrat SemiBold"/>
              <a:ea typeface="Montserrat SemiBold"/>
              <a:cs typeface="Montserrat SemiBold"/>
              <a:sym typeface="Montserrat SemiBold"/>
            </a:endParaRPr>
          </a:p>
          <a:p>
            <a:pPr indent="0" lvl="0" marL="0" marR="1095375" rtl="0" algn="l">
              <a:lnSpc>
                <a:spcPct val="105000"/>
              </a:lnSpc>
              <a:spcBef>
                <a:spcPts val="0"/>
              </a:spcBef>
              <a:spcAft>
                <a:spcPts val="0"/>
              </a:spcAft>
              <a:buClr>
                <a:schemeClr val="dk1"/>
              </a:buClr>
              <a:buSzPts val="358"/>
              <a:buFont typeface="Arial"/>
              <a:buNone/>
            </a:pPr>
            <a:r>
              <a:rPr lang="en" sz="1574">
                <a:solidFill>
                  <a:srgbClr val="004E6A"/>
                </a:solidFill>
                <a:latin typeface="Montserrat SemiBold"/>
                <a:ea typeface="Montserrat SemiBold"/>
                <a:cs typeface="Montserrat SemiBold"/>
                <a:sym typeface="Montserrat SemiBold"/>
              </a:rPr>
              <a:t>Through the Menstrual Cycle</a:t>
            </a:r>
            <a:r>
              <a:rPr lang="en" sz="1774">
                <a:solidFill>
                  <a:srgbClr val="00A797"/>
                </a:solidFill>
                <a:latin typeface="Cormorant Garamond Medium"/>
                <a:ea typeface="Cormorant Garamond Medium"/>
                <a:cs typeface="Cormorant Garamond Medium"/>
                <a:sym typeface="Cormorant Garamond Medium"/>
              </a:rPr>
              <a:t>  </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br>
              <a:rPr lang="en" sz="1774">
                <a:solidFill>
                  <a:srgbClr val="00A797"/>
                </a:solidFill>
                <a:latin typeface="Cormorant Garamond Medium"/>
                <a:ea typeface="Cormorant Garamond Medium"/>
                <a:cs typeface="Cormorant Garamond Medium"/>
                <a:sym typeface="Cormorant Garamond Medium"/>
              </a:rPr>
            </a:br>
            <a:r>
              <a:rPr lang="en" sz="1774">
                <a:solidFill>
                  <a:srgbClr val="00A797"/>
                </a:solidFill>
                <a:latin typeface="Cormorant Garamond Medium"/>
                <a:ea typeface="Cormorant Garamond Medium"/>
                <a:cs typeface="Cormorant Garamond Medium"/>
                <a:sym typeface="Cormorant Garamond Medium"/>
              </a:rPr>
              <a:t>Online Workshop</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rPr lang="en" sz="1774">
                <a:solidFill>
                  <a:srgbClr val="00A797"/>
                </a:solidFill>
                <a:latin typeface="Cormorant Garamond Medium"/>
                <a:ea typeface="Cormorant Garamond Medium"/>
                <a:cs typeface="Cormorant Garamond Medium"/>
                <a:sym typeface="Cormorant Garamond Medium"/>
              </a:rPr>
              <a:t>2nd July 2026 </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rPr lang="en" sz="1774">
                <a:solidFill>
                  <a:srgbClr val="00A797"/>
                </a:solidFill>
                <a:latin typeface="Cormorant Garamond Medium"/>
                <a:ea typeface="Cormorant Garamond Medium"/>
                <a:cs typeface="Cormorant Garamond Medium"/>
                <a:sym typeface="Cormorant Garamond Medium"/>
              </a:rPr>
              <a:t>Kate Shepherd Cohen, CEO</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rPr lang="en" sz="1774" u="sng">
                <a:solidFill>
                  <a:schemeClr val="hlink"/>
                </a:solidFill>
                <a:latin typeface="Cormorant Garamond Medium"/>
                <a:ea typeface="Cormorant Garamond Medium"/>
                <a:cs typeface="Cormorant Garamond Medium"/>
                <a:sym typeface="Cormorant Garamond Medium"/>
                <a:hlinkClick r:id="rId3"/>
              </a:rPr>
              <a:t>kate@menstrualcyclesupport.com</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rPr lang="en" sz="1774">
                <a:solidFill>
                  <a:srgbClr val="00A797"/>
                </a:solidFill>
                <a:latin typeface="Cormorant Garamond Medium"/>
                <a:ea typeface="Cormorant Garamond Medium"/>
                <a:cs typeface="Cormorant Garamond Medium"/>
                <a:sym typeface="Cormorant Garamond Medium"/>
              </a:rPr>
              <a:t>menstrualcyclesupport.com </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t/>
            </a:r>
            <a:endParaRPr sz="715">
              <a:solidFill>
                <a:srgbClr val="00A797"/>
              </a:solidFill>
              <a:latin typeface="Cormorant Garamond Medium"/>
              <a:ea typeface="Cormorant Garamond Medium"/>
              <a:cs typeface="Cormorant Garamond Medium"/>
              <a:sym typeface="Cormorant Garamond Medium"/>
            </a:endParaRPr>
          </a:p>
        </p:txBody>
      </p:sp>
      <p:pic>
        <p:nvPicPr>
          <p:cNvPr id="55" name="Google Shape;55;p13"/>
          <p:cNvPicPr preferRelativeResize="0"/>
          <p:nvPr/>
        </p:nvPicPr>
        <p:blipFill>
          <a:blip r:embed="rId4">
            <a:alphaModFix/>
          </a:blip>
          <a:stretch>
            <a:fillRect/>
          </a:stretch>
        </p:blipFill>
        <p:spPr>
          <a:xfrm>
            <a:off x="848075" y="1167475"/>
            <a:ext cx="3061874" cy="2951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ED1"/>
        </a:solidFill>
      </p:bgPr>
    </p:bg>
    <p:spTree>
      <p:nvGrpSpPr>
        <p:cNvPr id="142" name="Shape 142"/>
        <p:cNvGrpSpPr/>
        <p:nvPr/>
      </p:nvGrpSpPr>
      <p:grpSpPr>
        <a:xfrm>
          <a:off x="0" y="0"/>
          <a:ext cx="0" cy="0"/>
          <a:chOff x="0" y="0"/>
          <a:chExt cx="0" cy="0"/>
        </a:xfrm>
      </p:grpSpPr>
      <p:sp>
        <p:nvSpPr>
          <p:cNvPr id="143" name="Google Shape;143;p22"/>
          <p:cNvSpPr txBox="1"/>
          <p:nvPr/>
        </p:nvSpPr>
        <p:spPr>
          <a:xfrm>
            <a:off x="2467725" y="427150"/>
            <a:ext cx="513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4E6A"/>
                </a:solidFill>
                <a:latin typeface="Montserrat"/>
                <a:ea typeface="Montserrat"/>
                <a:cs typeface="Montserrat"/>
                <a:sym typeface="Montserrat"/>
              </a:rPr>
              <a:t>2. WHAT’S NORMAL </a:t>
            </a:r>
            <a:endParaRPr b="1" sz="1800">
              <a:solidFill>
                <a:srgbClr val="004E6A"/>
              </a:solidFill>
              <a:latin typeface="Montserrat"/>
              <a:ea typeface="Montserrat"/>
              <a:cs typeface="Montserrat"/>
              <a:sym typeface="Montserrat"/>
            </a:endParaRPr>
          </a:p>
        </p:txBody>
      </p:sp>
      <p:sp>
        <p:nvSpPr>
          <p:cNvPr id="144" name="Google Shape;144;p22"/>
          <p:cNvSpPr txBox="1"/>
          <p:nvPr/>
        </p:nvSpPr>
        <p:spPr>
          <a:xfrm>
            <a:off x="2409600" y="1382325"/>
            <a:ext cx="4948200" cy="2055000"/>
          </a:xfrm>
          <a:prstGeom prst="rect">
            <a:avLst/>
          </a:prstGeom>
          <a:solidFill>
            <a:srgbClr val="00A797"/>
          </a:solid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rgbClr val="FFF9ED"/>
              </a:buClr>
              <a:buSzPts val="1800"/>
              <a:buFont typeface="Montserrat"/>
              <a:buChar char="●"/>
            </a:pPr>
            <a:r>
              <a:rPr b="1" lang="en" sz="1800">
                <a:solidFill>
                  <a:srgbClr val="FFF9ED"/>
                </a:solidFill>
                <a:latin typeface="Montserrat"/>
                <a:ea typeface="Montserrat"/>
                <a:cs typeface="Montserrat"/>
                <a:sym typeface="Montserrat"/>
              </a:rPr>
              <a:t>Starting period anytime bt. 8-16 yrs</a:t>
            </a:r>
            <a:endParaRPr b="1" sz="1800">
              <a:solidFill>
                <a:srgbClr val="FFF9ED"/>
              </a:solidFill>
              <a:latin typeface="Montserrat"/>
              <a:ea typeface="Montserrat"/>
              <a:cs typeface="Montserrat"/>
              <a:sym typeface="Montserrat"/>
            </a:endParaRPr>
          </a:p>
          <a:p>
            <a:pPr indent="-342900" lvl="0" marL="457200" rtl="0" algn="l">
              <a:lnSpc>
                <a:spcPct val="115000"/>
              </a:lnSpc>
              <a:spcBef>
                <a:spcPts val="0"/>
              </a:spcBef>
              <a:spcAft>
                <a:spcPts val="0"/>
              </a:spcAft>
              <a:buClr>
                <a:srgbClr val="FFF9ED"/>
              </a:buClr>
              <a:buSzPts val="1800"/>
              <a:buFont typeface="Montserrat"/>
              <a:buChar char="●"/>
            </a:pPr>
            <a:r>
              <a:rPr b="1" lang="en" sz="1800">
                <a:solidFill>
                  <a:srgbClr val="FFF9ED"/>
                </a:solidFill>
                <a:latin typeface="Montserrat"/>
                <a:ea typeface="Montserrat"/>
                <a:cs typeface="Montserrat"/>
                <a:sym typeface="Montserrat"/>
              </a:rPr>
              <a:t>Irregularity in early years</a:t>
            </a:r>
            <a:endParaRPr b="1" sz="1800">
              <a:solidFill>
                <a:srgbClr val="FFF9ED"/>
              </a:solidFill>
              <a:latin typeface="Montserrat"/>
              <a:ea typeface="Montserrat"/>
              <a:cs typeface="Montserrat"/>
              <a:sym typeface="Montserrat"/>
            </a:endParaRPr>
          </a:p>
          <a:p>
            <a:pPr indent="-342900" lvl="0" marL="457200" rtl="0" algn="l">
              <a:lnSpc>
                <a:spcPct val="115000"/>
              </a:lnSpc>
              <a:spcBef>
                <a:spcPts val="0"/>
              </a:spcBef>
              <a:spcAft>
                <a:spcPts val="0"/>
              </a:spcAft>
              <a:buClr>
                <a:srgbClr val="FFF9ED"/>
              </a:buClr>
              <a:buSzPts val="1800"/>
              <a:buFont typeface="Montserrat"/>
              <a:buChar char="●"/>
            </a:pPr>
            <a:r>
              <a:rPr b="1" lang="en" sz="1800">
                <a:solidFill>
                  <a:srgbClr val="FFF9ED"/>
                </a:solidFill>
                <a:latin typeface="Montserrat"/>
                <a:ea typeface="Montserrat"/>
                <a:cs typeface="Montserrat"/>
                <a:sym typeface="Montserrat"/>
              </a:rPr>
              <a:t>Some discomfort</a:t>
            </a:r>
            <a:endParaRPr b="1" sz="1800">
              <a:solidFill>
                <a:srgbClr val="FFF9ED"/>
              </a:solidFill>
              <a:latin typeface="Montserrat"/>
              <a:ea typeface="Montserrat"/>
              <a:cs typeface="Montserrat"/>
              <a:sym typeface="Montserrat"/>
            </a:endParaRPr>
          </a:p>
          <a:p>
            <a:pPr indent="-342900" lvl="0" marL="457200" rtl="0" algn="l">
              <a:lnSpc>
                <a:spcPct val="115000"/>
              </a:lnSpc>
              <a:spcBef>
                <a:spcPts val="0"/>
              </a:spcBef>
              <a:spcAft>
                <a:spcPts val="0"/>
              </a:spcAft>
              <a:buClr>
                <a:srgbClr val="FFF9ED"/>
              </a:buClr>
              <a:buSzPts val="1800"/>
              <a:buFont typeface="Montserrat"/>
              <a:buChar char="●"/>
            </a:pPr>
            <a:r>
              <a:rPr b="1" lang="en" sz="1800">
                <a:solidFill>
                  <a:srgbClr val="FFF9ED"/>
                </a:solidFill>
                <a:latin typeface="Montserrat"/>
                <a:ea typeface="Montserrat"/>
                <a:cs typeface="Montserrat"/>
                <a:sym typeface="Montserrat"/>
              </a:rPr>
              <a:t>Changes in mood</a:t>
            </a:r>
            <a:endParaRPr b="1" sz="1800">
              <a:solidFill>
                <a:srgbClr val="FFF9ED"/>
              </a:solidFill>
              <a:latin typeface="Montserrat"/>
              <a:ea typeface="Montserrat"/>
              <a:cs typeface="Montserrat"/>
              <a:sym typeface="Montserrat"/>
            </a:endParaRPr>
          </a:p>
          <a:p>
            <a:pPr indent="-342900" lvl="0" marL="457200" rtl="0" algn="l">
              <a:lnSpc>
                <a:spcPct val="115000"/>
              </a:lnSpc>
              <a:spcBef>
                <a:spcPts val="0"/>
              </a:spcBef>
              <a:spcAft>
                <a:spcPts val="0"/>
              </a:spcAft>
              <a:buClr>
                <a:srgbClr val="FFF9ED"/>
              </a:buClr>
              <a:buSzPts val="1800"/>
              <a:buFont typeface="Montserrat"/>
              <a:buChar char="●"/>
            </a:pPr>
            <a:r>
              <a:rPr b="1" lang="en" sz="1800">
                <a:solidFill>
                  <a:srgbClr val="FFF9ED"/>
                </a:solidFill>
                <a:latin typeface="Montserrat"/>
                <a:ea typeface="Montserrat"/>
                <a:cs typeface="Montserrat"/>
                <a:sym typeface="Montserrat"/>
              </a:rPr>
              <a:t>Different flow patterns</a:t>
            </a:r>
            <a:endParaRPr b="1" sz="1800">
              <a:solidFill>
                <a:srgbClr val="FFF9ED"/>
              </a:solidFill>
              <a:latin typeface="Montserrat"/>
              <a:ea typeface="Montserrat"/>
              <a:cs typeface="Montserrat"/>
              <a:sym typeface="Montserrat"/>
            </a:endParaRPr>
          </a:p>
          <a:p>
            <a:pPr indent="0" lvl="0" marL="0" rtl="0" algn="l">
              <a:spcBef>
                <a:spcPts val="0"/>
              </a:spcBef>
              <a:spcAft>
                <a:spcPts val="0"/>
              </a:spcAft>
              <a:buNone/>
            </a:pPr>
            <a:r>
              <a:t/>
            </a:r>
            <a:endParaRPr sz="1800">
              <a:solidFill>
                <a:schemeClr val="dk2"/>
              </a:solidFill>
            </a:endParaRPr>
          </a:p>
        </p:txBody>
      </p:sp>
      <p:sp>
        <p:nvSpPr>
          <p:cNvPr id="145" name="Google Shape;145;p22"/>
          <p:cNvSpPr txBox="1"/>
          <p:nvPr/>
        </p:nvSpPr>
        <p:spPr>
          <a:xfrm>
            <a:off x="3250950" y="4318450"/>
            <a:ext cx="3061800" cy="400200"/>
          </a:xfrm>
          <a:prstGeom prst="rect">
            <a:avLst/>
          </a:prstGeom>
          <a:solidFill>
            <a:srgbClr val="004E6A"/>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9ED"/>
                </a:solidFill>
                <a:latin typeface="Montserrat"/>
                <a:ea typeface="Montserrat"/>
                <a:cs typeface="Montserrat"/>
                <a:sym typeface="Montserrat"/>
              </a:rPr>
              <a:t>Recognising Patterns is Key</a:t>
            </a:r>
            <a:endParaRPr>
              <a:solidFill>
                <a:srgbClr val="FFF9ED"/>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ED1"/>
        </a:solidFill>
      </p:bgPr>
    </p:bg>
    <p:spTree>
      <p:nvGrpSpPr>
        <p:cNvPr id="149" name="Shape 149"/>
        <p:cNvGrpSpPr/>
        <p:nvPr/>
      </p:nvGrpSpPr>
      <p:grpSpPr>
        <a:xfrm>
          <a:off x="0" y="0"/>
          <a:ext cx="0" cy="0"/>
          <a:chOff x="0" y="0"/>
          <a:chExt cx="0" cy="0"/>
        </a:xfrm>
      </p:grpSpPr>
      <p:sp>
        <p:nvSpPr>
          <p:cNvPr id="150" name="Google Shape;150;p23"/>
          <p:cNvSpPr txBox="1"/>
          <p:nvPr/>
        </p:nvSpPr>
        <p:spPr>
          <a:xfrm>
            <a:off x="2481800" y="90475"/>
            <a:ext cx="4781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4E6A"/>
                </a:solidFill>
                <a:latin typeface="Montserrat"/>
                <a:ea typeface="Montserrat"/>
                <a:cs typeface="Montserrat"/>
                <a:sym typeface="Montserrat"/>
              </a:rPr>
              <a:t>…AND WHAT’S NOT: RED FLAGS</a:t>
            </a:r>
            <a:endParaRPr b="1" sz="1800">
              <a:solidFill>
                <a:srgbClr val="004E6A"/>
              </a:solidFill>
              <a:latin typeface="Montserrat"/>
              <a:ea typeface="Montserrat"/>
              <a:cs typeface="Montserrat"/>
              <a:sym typeface="Montserrat"/>
            </a:endParaRPr>
          </a:p>
        </p:txBody>
      </p:sp>
      <p:sp>
        <p:nvSpPr>
          <p:cNvPr id="151" name="Google Shape;151;p23"/>
          <p:cNvSpPr txBox="1"/>
          <p:nvPr/>
        </p:nvSpPr>
        <p:spPr>
          <a:xfrm>
            <a:off x="2796850" y="613800"/>
            <a:ext cx="3944400" cy="3915900"/>
          </a:xfrm>
          <a:prstGeom prst="rect">
            <a:avLst/>
          </a:prstGeom>
          <a:solidFill>
            <a:srgbClr val="00A797"/>
          </a:solid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300">
                <a:solidFill>
                  <a:srgbClr val="FFF9ED"/>
                </a:solidFill>
                <a:latin typeface="Montserrat"/>
                <a:ea typeface="Montserrat"/>
                <a:cs typeface="Montserrat"/>
                <a:sym typeface="Montserrat"/>
              </a:rPr>
              <a:t>Pain:</a:t>
            </a:r>
            <a:endParaRPr sz="1300">
              <a:solidFill>
                <a:srgbClr val="FFF9ED"/>
              </a:solidFill>
              <a:latin typeface="Montserrat"/>
              <a:ea typeface="Montserrat"/>
              <a:cs typeface="Montserrat"/>
              <a:sym typeface="Montserrat"/>
            </a:endParaRPr>
          </a:p>
          <a:p>
            <a:pPr indent="-311150" lvl="0" marL="457200" rtl="0" algn="l">
              <a:lnSpc>
                <a:spcPct val="115000"/>
              </a:lnSpc>
              <a:spcBef>
                <a:spcPts val="120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Regularly missing school </a:t>
            </a:r>
            <a:endParaRPr sz="1300">
              <a:solidFill>
                <a:srgbClr val="FFF9ED"/>
              </a:solidFill>
              <a:latin typeface="Montserrat"/>
              <a:ea typeface="Montserrat"/>
              <a:cs typeface="Montserrat"/>
              <a:sym typeface="Montserrat"/>
            </a:endParaRPr>
          </a:p>
          <a:p>
            <a:pPr indent="-311150" lvl="0" marL="457200" rtl="0" algn="l">
              <a:lnSpc>
                <a:spcPct val="115000"/>
              </a:lnSpc>
              <a:spcBef>
                <a:spcPts val="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vomiting</a:t>
            </a:r>
            <a:endParaRPr sz="1300">
              <a:solidFill>
                <a:srgbClr val="FFF9ED"/>
              </a:solidFill>
              <a:latin typeface="Montserrat"/>
              <a:ea typeface="Montserrat"/>
              <a:cs typeface="Montserrat"/>
              <a:sym typeface="Montserrat"/>
            </a:endParaRPr>
          </a:p>
          <a:p>
            <a:pPr indent="-311150" lvl="0" marL="457200" rtl="0" algn="l">
              <a:lnSpc>
                <a:spcPct val="115000"/>
              </a:lnSpc>
              <a:spcBef>
                <a:spcPts val="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fainting</a:t>
            </a:r>
            <a:endParaRPr sz="1300">
              <a:solidFill>
                <a:srgbClr val="FFF9ED"/>
              </a:solidFill>
              <a:latin typeface="Montserrat"/>
              <a:ea typeface="Montserrat"/>
              <a:cs typeface="Montserrat"/>
              <a:sym typeface="Montserrat"/>
            </a:endParaRPr>
          </a:p>
          <a:p>
            <a:pPr indent="-311150" lvl="0" marL="457200" rtl="0" algn="l">
              <a:lnSpc>
                <a:spcPct val="115000"/>
              </a:lnSpc>
              <a:spcBef>
                <a:spcPts val="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dread</a:t>
            </a:r>
            <a:endParaRPr sz="1300">
              <a:solidFill>
                <a:srgbClr val="FFF9ED"/>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n" sz="1300">
                <a:solidFill>
                  <a:srgbClr val="FFF9ED"/>
                </a:solidFill>
                <a:latin typeface="Montserrat"/>
                <a:ea typeface="Montserrat"/>
                <a:cs typeface="Montserrat"/>
                <a:sym typeface="Montserrat"/>
              </a:rPr>
              <a:t>Bleeding:</a:t>
            </a:r>
            <a:endParaRPr sz="1300">
              <a:solidFill>
                <a:srgbClr val="FFF9ED"/>
              </a:solidFill>
              <a:latin typeface="Montserrat"/>
              <a:ea typeface="Montserrat"/>
              <a:cs typeface="Montserrat"/>
              <a:sym typeface="Montserrat"/>
            </a:endParaRPr>
          </a:p>
          <a:p>
            <a:pPr indent="-311150" lvl="0" marL="457200" rtl="0" algn="l">
              <a:lnSpc>
                <a:spcPct val="115000"/>
              </a:lnSpc>
              <a:spcBef>
                <a:spcPts val="120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Flooding</a:t>
            </a:r>
            <a:r>
              <a:rPr lang="en" sz="1300">
                <a:solidFill>
                  <a:srgbClr val="FFF9ED"/>
                </a:solidFill>
                <a:latin typeface="Montserrat"/>
                <a:ea typeface="Montserrat"/>
                <a:cs typeface="Montserrat"/>
                <a:sym typeface="Montserrat"/>
              </a:rPr>
              <a:t> / soaking quickly</a:t>
            </a:r>
            <a:endParaRPr sz="1300">
              <a:solidFill>
                <a:srgbClr val="FFF9ED"/>
              </a:solidFill>
              <a:latin typeface="Montserrat"/>
              <a:ea typeface="Montserrat"/>
              <a:cs typeface="Montserrat"/>
              <a:sym typeface="Montserrat"/>
            </a:endParaRPr>
          </a:p>
          <a:p>
            <a:pPr indent="-311150" lvl="0" marL="457200" rtl="0" algn="l">
              <a:lnSpc>
                <a:spcPct val="115000"/>
              </a:lnSpc>
              <a:spcBef>
                <a:spcPts val="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large clots</a:t>
            </a:r>
            <a:endParaRPr sz="1300">
              <a:solidFill>
                <a:srgbClr val="FFF9ED"/>
              </a:solidFill>
              <a:latin typeface="Montserrat"/>
              <a:ea typeface="Montserrat"/>
              <a:cs typeface="Montserrat"/>
              <a:sym typeface="Montserrat"/>
            </a:endParaRPr>
          </a:p>
          <a:p>
            <a:pPr indent="-311150" lvl="0" marL="457200" rtl="0" algn="l">
              <a:lnSpc>
                <a:spcPct val="115000"/>
              </a:lnSpc>
              <a:spcBef>
                <a:spcPts val="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Periods lasting longer than 7 days</a:t>
            </a:r>
            <a:endParaRPr sz="1300">
              <a:solidFill>
                <a:srgbClr val="FFF9ED"/>
              </a:solidFill>
              <a:latin typeface="Montserrat"/>
              <a:ea typeface="Montserrat"/>
              <a:cs typeface="Montserrat"/>
              <a:sym typeface="Montserrat"/>
            </a:endParaRPr>
          </a:p>
          <a:p>
            <a:pPr indent="0" lvl="0" marL="0" rtl="0" algn="l">
              <a:lnSpc>
                <a:spcPct val="115000"/>
              </a:lnSpc>
              <a:spcBef>
                <a:spcPts val="1200"/>
              </a:spcBef>
              <a:spcAft>
                <a:spcPts val="0"/>
              </a:spcAft>
              <a:buNone/>
            </a:pPr>
            <a:r>
              <a:rPr lang="en" sz="1300">
                <a:solidFill>
                  <a:srgbClr val="FFF9ED"/>
                </a:solidFill>
                <a:latin typeface="Montserrat"/>
                <a:ea typeface="Montserrat"/>
                <a:cs typeface="Montserrat"/>
                <a:sym typeface="Montserrat"/>
              </a:rPr>
              <a:t>Mood:</a:t>
            </a:r>
            <a:endParaRPr sz="1300">
              <a:solidFill>
                <a:srgbClr val="FFF9ED"/>
              </a:solidFill>
              <a:latin typeface="Montserrat"/>
              <a:ea typeface="Montserrat"/>
              <a:cs typeface="Montserrat"/>
              <a:sym typeface="Montserrat"/>
            </a:endParaRPr>
          </a:p>
          <a:p>
            <a:pPr indent="-311150" lvl="0" marL="457200" rtl="0" algn="l">
              <a:lnSpc>
                <a:spcPct val="115000"/>
              </a:lnSpc>
              <a:spcBef>
                <a:spcPts val="120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severe anxiety</a:t>
            </a:r>
            <a:endParaRPr sz="1300">
              <a:solidFill>
                <a:srgbClr val="FFF9ED"/>
              </a:solidFill>
              <a:latin typeface="Montserrat"/>
              <a:ea typeface="Montserrat"/>
              <a:cs typeface="Montserrat"/>
              <a:sym typeface="Montserrat"/>
            </a:endParaRPr>
          </a:p>
          <a:p>
            <a:pPr indent="-311150" lvl="0" marL="457200" rtl="0" algn="l">
              <a:lnSpc>
                <a:spcPct val="115000"/>
              </a:lnSpc>
              <a:spcBef>
                <a:spcPts val="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rage</a:t>
            </a:r>
            <a:endParaRPr sz="1300">
              <a:solidFill>
                <a:srgbClr val="FFF9ED"/>
              </a:solidFill>
              <a:latin typeface="Montserrat"/>
              <a:ea typeface="Montserrat"/>
              <a:cs typeface="Montserrat"/>
              <a:sym typeface="Montserrat"/>
            </a:endParaRPr>
          </a:p>
          <a:p>
            <a:pPr indent="-311150" lvl="0" marL="457200" rtl="0" algn="l">
              <a:lnSpc>
                <a:spcPct val="115000"/>
              </a:lnSpc>
              <a:spcBef>
                <a:spcPts val="0"/>
              </a:spcBef>
              <a:spcAft>
                <a:spcPts val="0"/>
              </a:spcAft>
              <a:buClr>
                <a:srgbClr val="FFF9ED"/>
              </a:buClr>
              <a:buSzPts val="1300"/>
              <a:buFont typeface="Montserrat"/>
              <a:buChar char="●"/>
            </a:pPr>
            <a:r>
              <a:rPr lang="en" sz="1300">
                <a:solidFill>
                  <a:srgbClr val="FFF9ED"/>
                </a:solidFill>
                <a:latin typeface="Montserrat"/>
                <a:ea typeface="Montserrat"/>
                <a:cs typeface="Montserrat"/>
                <a:sym typeface="Montserrat"/>
              </a:rPr>
              <a:t>low mood before periods</a:t>
            </a:r>
            <a:endParaRPr sz="1300">
              <a:solidFill>
                <a:srgbClr val="FFF9ED"/>
              </a:solidFill>
              <a:latin typeface="Montserrat"/>
              <a:ea typeface="Montserrat"/>
              <a:cs typeface="Montserrat"/>
              <a:sym typeface="Montserrat"/>
            </a:endParaRPr>
          </a:p>
        </p:txBody>
      </p:sp>
      <p:sp>
        <p:nvSpPr>
          <p:cNvPr id="152" name="Google Shape;152;p23"/>
          <p:cNvSpPr txBox="1"/>
          <p:nvPr/>
        </p:nvSpPr>
        <p:spPr>
          <a:xfrm>
            <a:off x="3238150" y="4637698"/>
            <a:ext cx="3061800" cy="400200"/>
          </a:xfrm>
          <a:prstGeom prst="rect">
            <a:avLst/>
          </a:prstGeom>
          <a:solidFill>
            <a:srgbClr val="004E6A"/>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9ED"/>
                </a:solidFill>
                <a:latin typeface="Montserrat"/>
                <a:ea typeface="Montserrat"/>
                <a:cs typeface="Montserrat"/>
                <a:sym typeface="Montserrat"/>
              </a:rPr>
              <a:t>Recognising Patterns is Key</a:t>
            </a:r>
            <a:endParaRPr>
              <a:solidFill>
                <a:srgbClr val="FFF9ED"/>
              </a:solidFill>
              <a:latin typeface="Montserrat"/>
              <a:ea typeface="Montserrat"/>
              <a:cs typeface="Montserrat"/>
              <a:sym typeface="Montserrat"/>
            </a:endParaRPr>
          </a:p>
        </p:txBody>
      </p:sp>
      <p:sp>
        <p:nvSpPr>
          <p:cNvPr id="153" name="Google Shape;153;p23"/>
          <p:cNvSpPr/>
          <p:nvPr/>
        </p:nvSpPr>
        <p:spPr>
          <a:xfrm>
            <a:off x="7137375" y="854325"/>
            <a:ext cx="1880100" cy="1717500"/>
          </a:xfrm>
          <a:prstGeom prst="ellipse">
            <a:avLst/>
          </a:prstGeom>
          <a:solidFill>
            <a:srgbClr val="FFF9E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4" name="Google Shape;154;p23"/>
          <p:cNvSpPr txBox="1"/>
          <p:nvPr/>
        </p:nvSpPr>
        <p:spPr>
          <a:xfrm>
            <a:off x="7357575" y="1070275"/>
            <a:ext cx="16599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00A797"/>
                </a:solidFill>
              </a:rPr>
              <a:t>How many of us were taught to believe pain was just part of it?</a:t>
            </a:r>
            <a:endParaRPr sz="1300">
              <a:solidFill>
                <a:srgbClr val="00A797"/>
              </a:solidFill>
            </a:endParaRPr>
          </a:p>
          <a:p>
            <a:pPr indent="0" lvl="0" marL="0" rtl="0" algn="l">
              <a:spcBef>
                <a:spcPts val="0"/>
              </a:spcBef>
              <a:spcAft>
                <a:spcPts val="0"/>
              </a:spcAft>
              <a:buNone/>
            </a:pPr>
            <a:r>
              <a:rPr lang="en" sz="1300">
                <a:solidFill>
                  <a:srgbClr val="00A797"/>
                </a:solidFill>
              </a:rPr>
              <a:t>(add Y to chat box)</a:t>
            </a:r>
            <a:endParaRPr sz="1300">
              <a:solidFill>
                <a:srgbClr val="00A797"/>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4E6A"/>
        </a:solidFill>
      </p:bgPr>
    </p:bg>
    <p:spTree>
      <p:nvGrpSpPr>
        <p:cNvPr id="158" name="Shape 158"/>
        <p:cNvGrpSpPr/>
        <p:nvPr/>
      </p:nvGrpSpPr>
      <p:grpSpPr>
        <a:xfrm>
          <a:off x="0" y="0"/>
          <a:ext cx="0" cy="0"/>
          <a:chOff x="0" y="0"/>
          <a:chExt cx="0" cy="0"/>
        </a:xfrm>
      </p:grpSpPr>
      <p:sp>
        <p:nvSpPr>
          <p:cNvPr id="159" name="Google Shape;159;p24"/>
          <p:cNvSpPr txBox="1"/>
          <p:nvPr/>
        </p:nvSpPr>
        <p:spPr>
          <a:xfrm>
            <a:off x="2570325" y="162625"/>
            <a:ext cx="5108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F9ED"/>
                </a:solidFill>
                <a:latin typeface="Montserrat Medium"/>
                <a:ea typeface="Montserrat Medium"/>
                <a:cs typeface="Montserrat Medium"/>
                <a:sym typeface="Montserrat Medium"/>
              </a:rPr>
              <a:t>3. HOW TO SUPPORT YOUR PRE/TEEN</a:t>
            </a:r>
            <a:endParaRPr sz="1800">
              <a:solidFill>
                <a:srgbClr val="FFF9ED"/>
              </a:solidFill>
              <a:latin typeface="Montserrat Medium"/>
              <a:ea typeface="Montserrat Medium"/>
              <a:cs typeface="Montserrat Medium"/>
              <a:sym typeface="Montserrat Medium"/>
            </a:endParaRPr>
          </a:p>
        </p:txBody>
      </p:sp>
      <p:sp>
        <p:nvSpPr>
          <p:cNvPr id="160" name="Google Shape;160;p24"/>
          <p:cNvSpPr txBox="1"/>
          <p:nvPr/>
        </p:nvSpPr>
        <p:spPr>
          <a:xfrm>
            <a:off x="1967275" y="1102650"/>
            <a:ext cx="5108100" cy="3010800"/>
          </a:xfrm>
          <a:prstGeom prst="rect">
            <a:avLst/>
          </a:prstGeom>
          <a:solidFill>
            <a:srgbClr val="EAEED1"/>
          </a:solid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rgbClr val="00A797"/>
              </a:buClr>
              <a:buSzPts val="1800"/>
              <a:buFont typeface="Montserrat Medium"/>
              <a:buChar char="●"/>
            </a:pPr>
            <a:r>
              <a:rPr lang="en" sz="1800">
                <a:solidFill>
                  <a:srgbClr val="004E6A"/>
                </a:solidFill>
                <a:latin typeface="Montserrat Medium"/>
                <a:ea typeface="Montserrat Medium"/>
                <a:cs typeface="Montserrat Medium"/>
                <a:sym typeface="Montserrat Medium"/>
              </a:rPr>
              <a:t>Believe them</a:t>
            </a:r>
            <a:endParaRPr sz="1800">
              <a:solidFill>
                <a:srgbClr val="004E6A"/>
              </a:solidFill>
              <a:latin typeface="Montserrat Medium"/>
              <a:ea typeface="Montserrat Medium"/>
              <a:cs typeface="Montserrat Medium"/>
              <a:sym typeface="Montserrat Medium"/>
            </a:endParaRPr>
          </a:p>
          <a:p>
            <a:pPr indent="-342900" lvl="0" marL="457200" rtl="0" algn="l">
              <a:lnSpc>
                <a:spcPct val="115000"/>
              </a:lnSpc>
              <a:spcBef>
                <a:spcPts val="0"/>
              </a:spcBef>
              <a:spcAft>
                <a:spcPts val="0"/>
              </a:spcAft>
              <a:buClr>
                <a:srgbClr val="00A797"/>
              </a:buClr>
              <a:buSzPts val="1800"/>
              <a:buFont typeface="Montserrat Medium"/>
              <a:buChar char="●"/>
            </a:pPr>
            <a:r>
              <a:rPr lang="en" sz="1800">
                <a:solidFill>
                  <a:srgbClr val="004E6A"/>
                </a:solidFill>
                <a:latin typeface="Montserrat Medium"/>
                <a:ea typeface="Montserrat Medium"/>
                <a:cs typeface="Montserrat Medium"/>
                <a:sym typeface="Montserrat Medium"/>
              </a:rPr>
              <a:t>Track symptoms</a:t>
            </a:r>
            <a:endParaRPr sz="1800">
              <a:solidFill>
                <a:srgbClr val="004E6A"/>
              </a:solidFill>
              <a:latin typeface="Montserrat Medium"/>
              <a:ea typeface="Montserrat Medium"/>
              <a:cs typeface="Montserrat Medium"/>
              <a:sym typeface="Montserrat Medium"/>
            </a:endParaRPr>
          </a:p>
          <a:p>
            <a:pPr indent="-342900" lvl="0" marL="457200" rtl="0" algn="l">
              <a:lnSpc>
                <a:spcPct val="115000"/>
              </a:lnSpc>
              <a:spcBef>
                <a:spcPts val="0"/>
              </a:spcBef>
              <a:spcAft>
                <a:spcPts val="0"/>
              </a:spcAft>
              <a:buClr>
                <a:srgbClr val="00A797"/>
              </a:buClr>
              <a:buSzPts val="1800"/>
              <a:buFont typeface="Montserrat Medium"/>
              <a:buChar char="●"/>
            </a:pPr>
            <a:r>
              <a:rPr lang="en" sz="1800">
                <a:solidFill>
                  <a:srgbClr val="004E6A"/>
                </a:solidFill>
                <a:latin typeface="Montserrat Medium"/>
                <a:ea typeface="Montserrat Medium"/>
                <a:cs typeface="Montserrat Medium"/>
                <a:sym typeface="Montserrat Medium"/>
              </a:rPr>
              <a:t>Get curious about patterns</a:t>
            </a:r>
            <a:endParaRPr sz="1800">
              <a:solidFill>
                <a:srgbClr val="004E6A"/>
              </a:solidFill>
              <a:latin typeface="Montserrat Medium"/>
              <a:ea typeface="Montserrat Medium"/>
              <a:cs typeface="Montserrat Medium"/>
              <a:sym typeface="Montserrat Medium"/>
            </a:endParaRPr>
          </a:p>
          <a:p>
            <a:pPr indent="-342900" lvl="0" marL="457200" rtl="0" algn="l">
              <a:lnSpc>
                <a:spcPct val="115000"/>
              </a:lnSpc>
              <a:spcBef>
                <a:spcPts val="0"/>
              </a:spcBef>
              <a:spcAft>
                <a:spcPts val="0"/>
              </a:spcAft>
              <a:buClr>
                <a:srgbClr val="00A797"/>
              </a:buClr>
              <a:buSzPts val="1800"/>
              <a:buFont typeface="Montserrat Medium"/>
              <a:buChar char="●"/>
            </a:pPr>
            <a:r>
              <a:rPr lang="en" sz="1800">
                <a:solidFill>
                  <a:srgbClr val="004E6A"/>
                </a:solidFill>
                <a:latin typeface="Montserrat Medium"/>
                <a:ea typeface="Montserrat Medium"/>
                <a:cs typeface="Montserrat Medium"/>
                <a:sym typeface="Montserrat Medium"/>
              </a:rPr>
              <a:t>Reduce shame - what day are you? </a:t>
            </a:r>
            <a:endParaRPr sz="1800">
              <a:solidFill>
                <a:srgbClr val="004E6A"/>
              </a:solidFill>
              <a:latin typeface="Montserrat Medium"/>
              <a:ea typeface="Montserrat Medium"/>
              <a:cs typeface="Montserrat Medium"/>
              <a:sym typeface="Montserrat Medium"/>
            </a:endParaRPr>
          </a:p>
          <a:p>
            <a:pPr indent="-342900" lvl="0" marL="457200" rtl="0" algn="l">
              <a:lnSpc>
                <a:spcPct val="115000"/>
              </a:lnSpc>
              <a:spcBef>
                <a:spcPts val="0"/>
              </a:spcBef>
              <a:spcAft>
                <a:spcPts val="0"/>
              </a:spcAft>
              <a:buClr>
                <a:srgbClr val="00A797"/>
              </a:buClr>
              <a:buSzPts val="1800"/>
              <a:buFont typeface="Montserrat Medium"/>
              <a:buChar char="●"/>
            </a:pPr>
            <a:r>
              <a:rPr lang="en" sz="1800">
                <a:solidFill>
                  <a:srgbClr val="004E6A"/>
                </a:solidFill>
                <a:latin typeface="Montserrat Medium"/>
                <a:ea typeface="Montserrat Medium"/>
                <a:cs typeface="Montserrat Medium"/>
                <a:sym typeface="Montserrat Medium"/>
              </a:rPr>
              <a:t>Prepare ahead - what phase are you in? (What’s next?)</a:t>
            </a:r>
            <a:endParaRPr sz="1800">
              <a:solidFill>
                <a:srgbClr val="004E6A"/>
              </a:solidFill>
              <a:latin typeface="Montserrat Medium"/>
              <a:ea typeface="Montserrat Medium"/>
              <a:cs typeface="Montserrat Medium"/>
              <a:sym typeface="Montserrat Medium"/>
            </a:endParaRPr>
          </a:p>
          <a:p>
            <a:pPr indent="-342900" lvl="0" marL="457200" rtl="0" algn="l">
              <a:lnSpc>
                <a:spcPct val="115000"/>
              </a:lnSpc>
              <a:spcBef>
                <a:spcPts val="0"/>
              </a:spcBef>
              <a:spcAft>
                <a:spcPts val="0"/>
              </a:spcAft>
              <a:buClr>
                <a:srgbClr val="00A797"/>
              </a:buClr>
              <a:buSzPts val="1800"/>
              <a:buFont typeface="Montserrat Medium"/>
              <a:buChar char="●"/>
            </a:pPr>
            <a:r>
              <a:rPr lang="en" sz="1800">
                <a:solidFill>
                  <a:srgbClr val="004E6A"/>
                </a:solidFill>
                <a:latin typeface="Montserrat Medium"/>
                <a:ea typeface="Montserrat Medium"/>
                <a:cs typeface="Montserrat Medium"/>
                <a:sym typeface="Montserrat Medium"/>
              </a:rPr>
              <a:t>Advocate early</a:t>
            </a:r>
            <a:endParaRPr sz="1800">
              <a:solidFill>
                <a:srgbClr val="004E6A"/>
              </a:solidFill>
              <a:latin typeface="Montserrat Medium"/>
              <a:ea typeface="Montserrat Medium"/>
              <a:cs typeface="Montserrat Medium"/>
              <a:sym typeface="Montserrat Medium"/>
            </a:endParaRPr>
          </a:p>
          <a:p>
            <a:pPr indent="-342900" lvl="0" marL="457200" rtl="0" algn="l">
              <a:lnSpc>
                <a:spcPct val="115000"/>
              </a:lnSpc>
              <a:spcBef>
                <a:spcPts val="0"/>
              </a:spcBef>
              <a:spcAft>
                <a:spcPts val="0"/>
              </a:spcAft>
              <a:buClr>
                <a:srgbClr val="00A797"/>
              </a:buClr>
              <a:buSzPts val="1800"/>
              <a:buFont typeface="Montserrat Medium"/>
              <a:buChar char="●"/>
            </a:pPr>
            <a:r>
              <a:rPr lang="en" sz="1800">
                <a:solidFill>
                  <a:srgbClr val="004E6A"/>
                </a:solidFill>
                <a:latin typeface="Montserrat Medium"/>
                <a:ea typeface="Montserrat Medium"/>
                <a:cs typeface="Montserrat Medium"/>
                <a:sym typeface="Montserrat Medium"/>
              </a:rPr>
              <a:t>Complete the online MCS course</a:t>
            </a:r>
            <a:endParaRPr sz="1800">
              <a:solidFill>
                <a:srgbClr val="004E6A"/>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1800">
              <a:solidFill>
                <a:schemeClr val="dk2"/>
              </a:solidFill>
            </a:endParaRPr>
          </a:p>
        </p:txBody>
      </p:sp>
      <p:sp>
        <p:nvSpPr>
          <p:cNvPr id="161" name="Google Shape;161;p24"/>
          <p:cNvSpPr txBox="1"/>
          <p:nvPr/>
        </p:nvSpPr>
        <p:spPr>
          <a:xfrm>
            <a:off x="3312763" y="4312888"/>
            <a:ext cx="2403600" cy="4617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800">
                <a:solidFill>
                  <a:srgbClr val="004E6A"/>
                </a:solidFill>
                <a:latin typeface="Montserrat Medium"/>
                <a:ea typeface="Montserrat Medium"/>
                <a:cs typeface="Montserrat Medium"/>
                <a:sym typeface="Montserrat Medium"/>
              </a:rPr>
              <a:t>Language matters</a:t>
            </a:r>
            <a:endParaRPr sz="18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A797"/>
        </a:solidFill>
      </p:bgPr>
    </p:bg>
    <p:spTree>
      <p:nvGrpSpPr>
        <p:cNvPr id="165" name="Shape 165"/>
        <p:cNvGrpSpPr/>
        <p:nvPr/>
      </p:nvGrpSpPr>
      <p:grpSpPr>
        <a:xfrm>
          <a:off x="0" y="0"/>
          <a:ext cx="0" cy="0"/>
          <a:chOff x="0" y="0"/>
          <a:chExt cx="0" cy="0"/>
        </a:xfrm>
      </p:grpSpPr>
      <p:sp>
        <p:nvSpPr>
          <p:cNvPr id="166" name="Google Shape;166;p25"/>
          <p:cNvSpPr txBox="1"/>
          <p:nvPr/>
        </p:nvSpPr>
        <p:spPr>
          <a:xfrm>
            <a:off x="5774525" y="3780225"/>
            <a:ext cx="3393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167" name="Google Shape;167;p25"/>
          <p:cNvSpPr txBox="1"/>
          <p:nvPr/>
        </p:nvSpPr>
        <p:spPr>
          <a:xfrm>
            <a:off x="539400" y="65700"/>
            <a:ext cx="5235000" cy="461700"/>
          </a:xfrm>
          <a:prstGeom prst="rect">
            <a:avLst/>
          </a:prstGeom>
          <a:solidFill>
            <a:srgbClr val="FFF9ED"/>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4E6A"/>
                </a:solidFill>
                <a:latin typeface="Montserrat SemiBold"/>
                <a:ea typeface="Montserrat SemiBold"/>
                <a:cs typeface="Montserrat SemiBold"/>
                <a:sym typeface="Montserrat SemiBold"/>
              </a:rPr>
              <a:t>5. INTRODUCING THE COURSE</a:t>
            </a:r>
            <a:endParaRPr sz="1900">
              <a:latin typeface="Montserrat SemiBold"/>
              <a:ea typeface="Montserrat SemiBold"/>
              <a:cs typeface="Montserrat SemiBold"/>
              <a:sym typeface="Montserrat SemiBold"/>
            </a:endParaRPr>
          </a:p>
        </p:txBody>
      </p:sp>
      <p:sp>
        <p:nvSpPr>
          <p:cNvPr id="168" name="Google Shape;168;p25"/>
          <p:cNvSpPr txBox="1"/>
          <p:nvPr/>
        </p:nvSpPr>
        <p:spPr>
          <a:xfrm>
            <a:off x="7367000" y="5283400"/>
            <a:ext cx="6840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169" name="Google Shape;169;p25"/>
          <p:cNvSpPr txBox="1"/>
          <p:nvPr/>
        </p:nvSpPr>
        <p:spPr>
          <a:xfrm>
            <a:off x="6088763" y="1936474"/>
            <a:ext cx="2570400" cy="369300"/>
          </a:xfrm>
          <a:prstGeom prst="rect">
            <a:avLst/>
          </a:prstGeom>
          <a:solidFill>
            <a:srgbClr val="FFF9ED"/>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004E6A"/>
                </a:solidFill>
                <a:latin typeface="Montserrat"/>
                <a:ea typeface="Montserrat"/>
                <a:cs typeface="Montserrat"/>
                <a:sym typeface="Montserrat"/>
              </a:rPr>
              <a:t>As recommended by GPs* </a:t>
            </a:r>
            <a:endParaRPr sz="1200">
              <a:solidFill>
                <a:srgbClr val="004E6A"/>
              </a:solidFill>
              <a:latin typeface="Montserrat"/>
              <a:ea typeface="Montserrat"/>
              <a:cs typeface="Montserrat"/>
              <a:sym typeface="Montserrat"/>
            </a:endParaRPr>
          </a:p>
        </p:txBody>
      </p:sp>
      <p:sp>
        <p:nvSpPr>
          <p:cNvPr id="170" name="Google Shape;170;p25"/>
          <p:cNvSpPr txBox="1"/>
          <p:nvPr/>
        </p:nvSpPr>
        <p:spPr>
          <a:xfrm>
            <a:off x="6088763" y="2841425"/>
            <a:ext cx="2570400" cy="1108200"/>
          </a:xfrm>
          <a:prstGeom prst="rect">
            <a:avLst/>
          </a:prstGeom>
          <a:solidFill>
            <a:srgbClr val="FFF9ED"/>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004E6A"/>
                </a:solidFill>
                <a:latin typeface="Montserrat"/>
                <a:ea typeface="Montserrat"/>
                <a:cs typeface="Montserrat"/>
                <a:sym typeface="Montserrat"/>
              </a:rPr>
              <a:t>Increases confidence to talk about the cycle and seek support + improves relationship with menstrual cycle***</a:t>
            </a:r>
            <a:endParaRPr sz="1200">
              <a:solidFill>
                <a:srgbClr val="004E6A"/>
              </a:solidFill>
              <a:latin typeface="Montserrat"/>
              <a:ea typeface="Montserrat"/>
              <a:cs typeface="Montserrat"/>
              <a:sym typeface="Montserrat"/>
            </a:endParaRPr>
          </a:p>
        </p:txBody>
      </p:sp>
      <p:sp>
        <p:nvSpPr>
          <p:cNvPr id="171" name="Google Shape;171;p25"/>
          <p:cNvSpPr txBox="1"/>
          <p:nvPr/>
        </p:nvSpPr>
        <p:spPr>
          <a:xfrm>
            <a:off x="6088763" y="941263"/>
            <a:ext cx="2570400" cy="923400"/>
          </a:xfrm>
          <a:prstGeom prst="rect">
            <a:avLst/>
          </a:prstGeom>
          <a:solidFill>
            <a:srgbClr val="FFF9ED"/>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FFF9ED"/>
                </a:solidFill>
                <a:highlight>
                  <a:srgbClr val="FFF9ED"/>
                </a:highlight>
                <a:latin typeface="Cormorant Garamond SemiBold"/>
                <a:ea typeface="Cormorant Garamond SemiBold"/>
                <a:cs typeface="Cormorant Garamond SemiBold"/>
                <a:sym typeface="Cormorant Garamond SemiBold"/>
              </a:rPr>
              <a:t> </a:t>
            </a:r>
            <a:r>
              <a:rPr lang="en" sz="1200">
                <a:solidFill>
                  <a:srgbClr val="004E6A"/>
                </a:solidFill>
                <a:latin typeface="Montserrat"/>
                <a:ea typeface="Montserrat"/>
                <a:cs typeface="Montserrat"/>
                <a:sym typeface="Montserrat"/>
              </a:rPr>
              <a:t>4x 10 minute self-paced modules, available on all devices - do it at home or at school </a:t>
            </a:r>
            <a:endParaRPr sz="1200">
              <a:solidFill>
                <a:srgbClr val="004E6A"/>
              </a:solidFill>
              <a:latin typeface="Montserrat"/>
              <a:ea typeface="Montserrat"/>
              <a:cs typeface="Montserrat"/>
              <a:sym typeface="Montserrat"/>
            </a:endParaRPr>
          </a:p>
        </p:txBody>
      </p:sp>
      <p:pic>
        <p:nvPicPr>
          <p:cNvPr id="172" name="Google Shape;172;p25"/>
          <p:cNvPicPr preferRelativeResize="0"/>
          <p:nvPr/>
        </p:nvPicPr>
        <p:blipFill>
          <a:blip r:embed="rId3">
            <a:alphaModFix/>
          </a:blip>
          <a:stretch>
            <a:fillRect/>
          </a:stretch>
        </p:blipFill>
        <p:spPr>
          <a:xfrm>
            <a:off x="2786225" y="1354950"/>
            <a:ext cx="3183524" cy="2318400"/>
          </a:xfrm>
          <a:prstGeom prst="rect">
            <a:avLst/>
          </a:prstGeom>
          <a:noFill/>
          <a:ln>
            <a:noFill/>
          </a:ln>
        </p:spPr>
      </p:pic>
      <p:sp>
        <p:nvSpPr>
          <p:cNvPr id="173" name="Google Shape;173;p25"/>
          <p:cNvSpPr txBox="1"/>
          <p:nvPr/>
        </p:nvSpPr>
        <p:spPr>
          <a:xfrm>
            <a:off x="6088763" y="2377575"/>
            <a:ext cx="2570400" cy="369300"/>
          </a:xfrm>
          <a:prstGeom prst="rect">
            <a:avLst/>
          </a:prstGeom>
          <a:solidFill>
            <a:srgbClr val="FFF9ED"/>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004E6A"/>
                </a:solidFill>
                <a:latin typeface="Montserrat"/>
                <a:ea typeface="Montserrat"/>
                <a:cs typeface="Montserrat"/>
                <a:sym typeface="Montserrat"/>
              </a:rPr>
              <a:t>Trusted by clinicians**</a:t>
            </a:r>
            <a:endParaRPr sz="1200">
              <a:solidFill>
                <a:srgbClr val="004E6A"/>
              </a:solidFill>
              <a:latin typeface="Montserrat"/>
              <a:ea typeface="Montserrat"/>
              <a:cs typeface="Montserrat"/>
              <a:sym typeface="Montserrat"/>
            </a:endParaRPr>
          </a:p>
        </p:txBody>
      </p:sp>
      <p:sp>
        <p:nvSpPr>
          <p:cNvPr id="174" name="Google Shape;174;p25"/>
          <p:cNvSpPr txBox="1"/>
          <p:nvPr/>
        </p:nvSpPr>
        <p:spPr>
          <a:xfrm>
            <a:off x="520625" y="4485275"/>
            <a:ext cx="7023900" cy="615600"/>
          </a:xfrm>
          <a:prstGeom prst="rect">
            <a:avLst/>
          </a:prstGeom>
          <a:solidFill>
            <a:srgbClr val="FFF9ED"/>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00A797"/>
                </a:solidFill>
                <a:latin typeface="Cormorant Garamond SemiBold"/>
                <a:ea typeface="Cormorant Garamond SemiBold"/>
                <a:cs typeface="Cormorant Garamond SemiBold"/>
                <a:sym typeface="Cormorant Garamond SemiBold"/>
              </a:rPr>
              <a:t>*Menstrual Cycle Support available in over 500 GP surgeries across the UK on social prescription</a:t>
            </a:r>
            <a:endParaRPr sz="700">
              <a:solidFill>
                <a:srgbClr val="00A797"/>
              </a:solidFill>
              <a:latin typeface="Cormorant Garamond SemiBold"/>
              <a:ea typeface="Cormorant Garamond SemiBold"/>
              <a:cs typeface="Cormorant Garamond SemiBold"/>
              <a:sym typeface="Cormorant Garamond SemiBold"/>
            </a:endParaRPr>
          </a:p>
          <a:p>
            <a:pPr indent="0" lvl="0" marL="0" rtl="0" algn="l">
              <a:spcBef>
                <a:spcPts val="0"/>
              </a:spcBef>
              <a:spcAft>
                <a:spcPts val="0"/>
              </a:spcAft>
              <a:buNone/>
            </a:pPr>
            <a:r>
              <a:rPr lang="en" sz="700">
                <a:solidFill>
                  <a:srgbClr val="00A797"/>
                </a:solidFill>
                <a:latin typeface="Cormorant Garamond SemiBold"/>
                <a:ea typeface="Cormorant Garamond SemiBold"/>
                <a:cs typeface="Cormorant Garamond SemiBold"/>
                <a:sym typeface="Cormorant Garamond SemiBold"/>
              </a:rPr>
              <a:t>** Peer reviewed and endorsed by the Royal College of Obs/Gyn (RCOG); the Women’s Health Ambassador (Eng), leading clinicians. Course created in partnership with leading menstrual health charity, Endometriosis UK. </a:t>
            </a:r>
            <a:endParaRPr sz="700">
              <a:solidFill>
                <a:srgbClr val="00A797"/>
              </a:solidFill>
              <a:latin typeface="Cormorant Garamond SemiBold"/>
              <a:ea typeface="Cormorant Garamond SemiBold"/>
              <a:cs typeface="Cormorant Garamond SemiBold"/>
              <a:sym typeface="Cormorant Garamond SemiBold"/>
            </a:endParaRPr>
          </a:p>
          <a:p>
            <a:pPr indent="0" lvl="0" marL="0" rtl="0" algn="l">
              <a:spcBef>
                <a:spcPts val="0"/>
              </a:spcBef>
              <a:spcAft>
                <a:spcPts val="0"/>
              </a:spcAft>
              <a:buNone/>
            </a:pPr>
            <a:r>
              <a:rPr lang="en" sz="700">
                <a:solidFill>
                  <a:srgbClr val="00A797"/>
                </a:solidFill>
                <a:latin typeface="Cormorant Garamond SemiBold"/>
                <a:ea typeface="Cormorant Garamond SemiBold"/>
                <a:cs typeface="Cormorant Garamond SemiBold"/>
                <a:sym typeface="Cormorant Garamond SemiBold"/>
              </a:rPr>
              <a:t>***Please see highlights from our Independently compiled Impact Report, which used an NHS approved methodology </a:t>
            </a:r>
            <a:r>
              <a:rPr lang="en" sz="700" u="sng">
                <a:solidFill>
                  <a:schemeClr val="hlink"/>
                </a:solidFill>
                <a:latin typeface="Cormorant Garamond SemiBold"/>
                <a:ea typeface="Cormorant Garamond SemiBold"/>
                <a:cs typeface="Cormorant Garamond SemiBold"/>
                <a:sym typeface="Cormorant Garamond SemiBold"/>
                <a:hlinkClick/>
              </a:rPr>
              <a:t>Appendix 4C</a:t>
            </a:r>
            <a:endParaRPr sz="700">
              <a:solidFill>
                <a:srgbClr val="00A797"/>
              </a:solidFill>
              <a:latin typeface="Cormorant Garamond SemiBold"/>
              <a:ea typeface="Cormorant Garamond SemiBold"/>
              <a:cs typeface="Cormorant Garamond SemiBold"/>
              <a:sym typeface="Cormorant Garamond SemiBold"/>
            </a:endParaRPr>
          </a:p>
        </p:txBody>
      </p:sp>
      <p:sp>
        <p:nvSpPr>
          <p:cNvPr id="175" name="Google Shape;175;p25"/>
          <p:cNvSpPr txBox="1"/>
          <p:nvPr/>
        </p:nvSpPr>
        <p:spPr>
          <a:xfrm>
            <a:off x="7969575" y="4360600"/>
            <a:ext cx="843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rgbClr val="00A797"/>
                </a:solidFill>
                <a:latin typeface="Montserrat"/>
                <a:ea typeface="Montserrat"/>
                <a:cs typeface="Montserrat"/>
                <a:sym typeface="Montserrat"/>
              </a:rPr>
              <a:t>For further course info, please see </a:t>
            </a:r>
            <a:r>
              <a:rPr lang="en" sz="700" u="sng">
                <a:solidFill>
                  <a:schemeClr val="hlink"/>
                </a:solidFill>
                <a:latin typeface="Montserrat"/>
                <a:ea typeface="Montserrat"/>
                <a:cs typeface="Montserrat"/>
                <a:sym typeface="Montserrat"/>
                <a:hlinkClick/>
              </a:rPr>
              <a:t>Appendix 3</a:t>
            </a:r>
            <a:endParaRPr sz="700">
              <a:solidFill>
                <a:srgbClr val="00A797"/>
              </a:solidFill>
              <a:latin typeface="Montserrat"/>
              <a:ea typeface="Montserrat"/>
              <a:cs typeface="Montserrat"/>
              <a:sym typeface="Montserrat"/>
            </a:endParaRPr>
          </a:p>
        </p:txBody>
      </p:sp>
      <p:sp>
        <p:nvSpPr>
          <p:cNvPr id="176" name="Google Shape;176;p25"/>
          <p:cNvSpPr txBox="1"/>
          <p:nvPr/>
        </p:nvSpPr>
        <p:spPr>
          <a:xfrm>
            <a:off x="2830575" y="628350"/>
            <a:ext cx="2896800" cy="523200"/>
          </a:xfrm>
          <a:prstGeom prst="rect">
            <a:avLst/>
          </a:prstGeom>
          <a:solidFill>
            <a:srgbClr val="FFF9ED"/>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004E6A"/>
                </a:solidFill>
                <a:latin typeface="Montserrat SemiBold"/>
                <a:ea typeface="Montserrat SemiBold"/>
                <a:cs typeface="Montserrat SemiBold"/>
                <a:sym typeface="Montserrat SemiBold"/>
              </a:rPr>
              <a:t>PLUS course for staff / parents with a menstrual cycle &amp; peri/menopause</a:t>
            </a:r>
            <a:endParaRPr sz="1200">
              <a:latin typeface="Montserrat SemiBold"/>
              <a:ea typeface="Montserrat SemiBold"/>
              <a:cs typeface="Montserrat SemiBold"/>
              <a:sym typeface="Montserrat SemiBold"/>
            </a:endParaRPr>
          </a:p>
        </p:txBody>
      </p:sp>
      <p:sp>
        <p:nvSpPr>
          <p:cNvPr id="177" name="Google Shape;177;p25"/>
          <p:cNvSpPr txBox="1"/>
          <p:nvPr/>
        </p:nvSpPr>
        <p:spPr>
          <a:xfrm>
            <a:off x="260163" y="1510475"/>
            <a:ext cx="2570400" cy="1991700"/>
          </a:xfrm>
          <a:prstGeom prst="rect">
            <a:avLst/>
          </a:prstGeom>
          <a:solidFill>
            <a:srgbClr val="FFF9ED"/>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lang="en" sz="1200">
                <a:solidFill>
                  <a:srgbClr val="004E6A"/>
                </a:solidFill>
                <a:highlight>
                  <a:srgbClr val="FFF9ED"/>
                </a:highlight>
                <a:latin typeface="Montserrat SemiBold"/>
                <a:ea typeface="Montserrat SemiBold"/>
                <a:cs typeface="Montserrat SemiBold"/>
                <a:sym typeface="Montserrat SemiBold"/>
              </a:rPr>
              <a:t>What the course gives:</a:t>
            </a:r>
            <a:endParaRPr sz="1200">
              <a:solidFill>
                <a:srgbClr val="004E6A"/>
              </a:solidFill>
              <a:highlight>
                <a:srgbClr val="FFF9ED"/>
              </a:highlight>
              <a:latin typeface="Montserrat SemiBold"/>
              <a:ea typeface="Montserrat SemiBold"/>
              <a:cs typeface="Montserrat SemiBold"/>
              <a:sym typeface="Montserrat SemiBold"/>
            </a:endParaRPr>
          </a:p>
          <a:p>
            <a:pPr indent="-311150" lvl="0" marL="457200" rtl="0" algn="l">
              <a:lnSpc>
                <a:spcPct val="115000"/>
              </a:lnSpc>
              <a:spcBef>
                <a:spcPts val="1200"/>
              </a:spcBef>
              <a:spcAft>
                <a:spcPts val="0"/>
              </a:spcAft>
              <a:buClr>
                <a:srgbClr val="004E6A"/>
              </a:buClr>
              <a:buSzPts val="1300"/>
              <a:buFont typeface="Montserrat"/>
              <a:buChar char="●"/>
            </a:pPr>
            <a:r>
              <a:rPr lang="en" sz="1200">
                <a:solidFill>
                  <a:srgbClr val="004E6A"/>
                </a:solidFill>
                <a:highlight>
                  <a:srgbClr val="FFF9ED"/>
                </a:highlight>
                <a:latin typeface="Montserrat SemiBold"/>
                <a:ea typeface="Montserrat SemiBold"/>
                <a:cs typeface="Montserrat SemiBold"/>
                <a:sym typeface="Montserrat SemiBold"/>
              </a:rPr>
              <a:t>body literacy</a:t>
            </a:r>
            <a:endParaRPr sz="1200">
              <a:solidFill>
                <a:srgbClr val="004E6A"/>
              </a:solidFill>
              <a:highlight>
                <a:srgbClr val="FFF9ED"/>
              </a:highlight>
              <a:latin typeface="Montserrat SemiBold"/>
              <a:ea typeface="Montserrat SemiBold"/>
              <a:cs typeface="Montserrat SemiBold"/>
              <a:sym typeface="Montserrat SemiBold"/>
            </a:endParaRPr>
          </a:p>
          <a:p>
            <a:pPr indent="-311150" lvl="0" marL="457200" rtl="0" algn="l">
              <a:lnSpc>
                <a:spcPct val="115000"/>
              </a:lnSpc>
              <a:spcBef>
                <a:spcPts val="0"/>
              </a:spcBef>
              <a:spcAft>
                <a:spcPts val="0"/>
              </a:spcAft>
              <a:buClr>
                <a:srgbClr val="004E6A"/>
              </a:buClr>
              <a:buSzPts val="1300"/>
              <a:buFont typeface="Montserrat"/>
              <a:buChar char="●"/>
            </a:pPr>
            <a:r>
              <a:rPr lang="en" sz="1200">
                <a:solidFill>
                  <a:srgbClr val="004E6A"/>
                </a:solidFill>
                <a:highlight>
                  <a:srgbClr val="FFF9ED"/>
                </a:highlight>
                <a:latin typeface="Montserrat SemiBold"/>
                <a:ea typeface="Montserrat SemiBold"/>
                <a:cs typeface="Montserrat SemiBold"/>
                <a:sym typeface="Montserrat SemiBold"/>
              </a:rPr>
              <a:t>symptom awareness</a:t>
            </a:r>
            <a:endParaRPr sz="1200">
              <a:solidFill>
                <a:srgbClr val="004E6A"/>
              </a:solidFill>
              <a:highlight>
                <a:srgbClr val="FFF9ED"/>
              </a:highlight>
              <a:latin typeface="Montserrat SemiBold"/>
              <a:ea typeface="Montserrat SemiBold"/>
              <a:cs typeface="Montserrat SemiBold"/>
              <a:sym typeface="Montserrat SemiBold"/>
            </a:endParaRPr>
          </a:p>
          <a:p>
            <a:pPr indent="-311150" lvl="0" marL="457200" rtl="0" algn="l">
              <a:lnSpc>
                <a:spcPct val="115000"/>
              </a:lnSpc>
              <a:spcBef>
                <a:spcPts val="0"/>
              </a:spcBef>
              <a:spcAft>
                <a:spcPts val="0"/>
              </a:spcAft>
              <a:buClr>
                <a:srgbClr val="004E6A"/>
              </a:buClr>
              <a:buSzPts val="1300"/>
              <a:buFont typeface="Montserrat"/>
              <a:buChar char="●"/>
            </a:pPr>
            <a:r>
              <a:rPr lang="en" sz="1200">
                <a:solidFill>
                  <a:srgbClr val="004E6A"/>
                </a:solidFill>
                <a:highlight>
                  <a:srgbClr val="FFF9ED"/>
                </a:highlight>
                <a:latin typeface="Montserrat SemiBold"/>
                <a:ea typeface="Montserrat SemiBold"/>
                <a:cs typeface="Montserrat SemiBold"/>
                <a:sym typeface="Montserrat SemiBold"/>
              </a:rPr>
              <a:t>tools for support</a:t>
            </a:r>
            <a:endParaRPr sz="1200">
              <a:solidFill>
                <a:srgbClr val="004E6A"/>
              </a:solidFill>
              <a:highlight>
                <a:srgbClr val="FFF9ED"/>
              </a:highlight>
              <a:latin typeface="Montserrat SemiBold"/>
              <a:ea typeface="Montserrat SemiBold"/>
              <a:cs typeface="Montserrat SemiBold"/>
              <a:sym typeface="Montserrat SemiBold"/>
            </a:endParaRPr>
          </a:p>
          <a:p>
            <a:pPr indent="-311150" lvl="0" marL="457200" rtl="0" algn="l">
              <a:lnSpc>
                <a:spcPct val="115000"/>
              </a:lnSpc>
              <a:spcBef>
                <a:spcPts val="0"/>
              </a:spcBef>
              <a:spcAft>
                <a:spcPts val="0"/>
              </a:spcAft>
              <a:buClr>
                <a:srgbClr val="004E6A"/>
              </a:buClr>
              <a:buSzPts val="1300"/>
              <a:buFont typeface="Montserrat"/>
              <a:buChar char="●"/>
            </a:pPr>
            <a:r>
              <a:rPr lang="en" sz="1200">
                <a:solidFill>
                  <a:srgbClr val="004E6A"/>
                </a:solidFill>
                <a:highlight>
                  <a:srgbClr val="FFF9ED"/>
                </a:highlight>
                <a:latin typeface="Montserrat SemiBold"/>
                <a:ea typeface="Montserrat SemiBold"/>
                <a:cs typeface="Montserrat SemiBold"/>
                <a:sym typeface="Montserrat SemiBold"/>
              </a:rPr>
              <a:t>guidance on when to seek help</a:t>
            </a:r>
            <a:endParaRPr sz="1200">
              <a:solidFill>
                <a:srgbClr val="004E6A"/>
              </a:solidFill>
              <a:highlight>
                <a:srgbClr val="FFF9ED"/>
              </a:highlight>
              <a:latin typeface="Montserrat SemiBold"/>
              <a:ea typeface="Montserrat SemiBold"/>
              <a:cs typeface="Montserrat SemiBold"/>
              <a:sym typeface="Montserrat SemiBold"/>
            </a:endParaRPr>
          </a:p>
          <a:p>
            <a:pPr indent="0" lvl="0" marL="0" rtl="0" algn="l">
              <a:spcBef>
                <a:spcPts val="1200"/>
              </a:spcBef>
              <a:spcAft>
                <a:spcPts val="0"/>
              </a:spcAft>
              <a:buNone/>
            </a:pPr>
            <a:r>
              <a:t/>
            </a:r>
            <a:endParaRPr sz="1000">
              <a:solidFill>
                <a:srgbClr val="FFF9ED"/>
              </a:solidFill>
              <a:highlight>
                <a:srgbClr val="FFF9ED"/>
              </a:highlight>
              <a:latin typeface="Cormorant Garamond SemiBold"/>
              <a:ea typeface="Cormorant Garamond SemiBold"/>
              <a:cs typeface="Cormorant Garamond SemiBold"/>
              <a:sym typeface="Cormorant Garamond SemiBo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ED"/>
        </a:solidFill>
      </p:bgPr>
    </p:bg>
    <p:spTree>
      <p:nvGrpSpPr>
        <p:cNvPr id="181" name="Shape 181"/>
        <p:cNvGrpSpPr/>
        <p:nvPr/>
      </p:nvGrpSpPr>
      <p:grpSpPr>
        <a:xfrm>
          <a:off x="0" y="0"/>
          <a:ext cx="0" cy="0"/>
          <a:chOff x="0" y="0"/>
          <a:chExt cx="0" cy="0"/>
        </a:xfrm>
      </p:grpSpPr>
      <p:sp>
        <p:nvSpPr>
          <p:cNvPr id="182" name="Google Shape;182;p26"/>
          <p:cNvSpPr txBox="1"/>
          <p:nvPr/>
        </p:nvSpPr>
        <p:spPr>
          <a:xfrm>
            <a:off x="2467725" y="427150"/>
            <a:ext cx="513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4E6A"/>
                </a:solidFill>
                <a:latin typeface="Montserrat"/>
                <a:ea typeface="Montserrat"/>
                <a:cs typeface="Montserrat"/>
                <a:sym typeface="Montserrat"/>
              </a:rPr>
              <a:t>6</a:t>
            </a:r>
            <a:r>
              <a:rPr b="1" lang="en" sz="1800">
                <a:solidFill>
                  <a:srgbClr val="004E6A"/>
                </a:solidFill>
                <a:latin typeface="Montserrat"/>
                <a:ea typeface="Montserrat"/>
                <a:cs typeface="Montserrat"/>
                <a:sym typeface="Montserrat"/>
              </a:rPr>
              <a:t>. Q&amp;A + ONE TAKEAWAY</a:t>
            </a:r>
            <a:endParaRPr b="1" sz="1800">
              <a:solidFill>
                <a:srgbClr val="004E6A"/>
              </a:solidFill>
              <a:latin typeface="Montserrat"/>
              <a:ea typeface="Montserrat"/>
              <a:cs typeface="Montserrat"/>
              <a:sym typeface="Montserrat"/>
            </a:endParaRPr>
          </a:p>
        </p:txBody>
      </p:sp>
      <p:sp>
        <p:nvSpPr>
          <p:cNvPr id="183" name="Google Shape;183;p26"/>
          <p:cNvSpPr txBox="1"/>
          <p:nvPr/>
        </p:nvSpPr>
        <p:spPr>
          <a:xfrm>
            <a:off x="2409600" y="1382325"/>
            <a:ext cx="4066800" cy="1417500"/>
          </a:xfrm>
          <a:prstGeom prst="rect">
            <a:avLst/>
          </a:prstGeom>
          <a:solidFill>
            <a:srgbClr val="00A797"/>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800">
                <a:solidFill>
                  <a:srgbClr val="FFF9ED"/>
                </a:solidFill>
                <a:latin typeface="Montserrat"/>
                <a:ea typeface="Montserrat"/>
                <a:cs typeface="Montserrat"/>
                <a:sym typeface="Montserrat"/>
              </a:rPr>
              <a:t>Knowledge reduces fear.</a:t>
            </a:r>
            <a:endParaRPr b="1" sz="1800">
              <a:solidFill>
                <a:srgbClr val="FFF9ED"/>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 sz="1800">
                <a:solidFill>
                  <a:srgbClr val="FFF9ED"/>
                </a:solidFill>
                <a:latin typeface="Montserrat"/>
                <a:ea typeface="Montserrat"/>
                <a:cs typeface="Montserrat"/>
                <a:sym typeface="Montserrat"/>
              </a:rPr>
              <a:t>Understanding reduces shame.</a:t>
            </a:r>
            <a:endParaRPr b="1" sz="1800">
              <a:solidFill>
                <a:srgbClr val="FFF9ED"/>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 sz="1800">
                <a:solidFill>
                  <a:srgbClr val="FFF9ED"/>
                </a:solidFill>
                <a:latin typeface="Montserrat"/>
                <a:ea typeface="Montserrat"/>
                <a:cs typeface="Montserrat"/>
                <a:sym typeface="Montserrat"/>
              </a:rPr>
              <a:t>Support changes lives.</a:t>
            </a:r>
            <a:endParaRPr b="1" sz="1800">
              <a:solidFill>
                <a:srgbClr val="FFF9ED"/>
              </a:solidFill>
              <a:latin typeface="Montserrat"/>
              <a:ea typeface="Montserrat"/>
              <a:cs typeface="Montserrat"/>
              <a:sym typeface="Montserrat"/>
            </a:endParaRPr>
          </a:p>
          <a:p>
            <a:pPr indent="0" lvl="0" marL="0" rtl="0" algn="l">
              <a:spcBef>
                <a:spcPts val="0"/>
              </a:spcBef>
              <a:spcAft>
                <a:spcPts val="0"/>
              </a:spcAft>
              <a:buNone/>
            </a:pPr>
            <a:r>
              <a:t/>
            </a:r>
            <a:endParaRPr sz="1800">
              <a:solidFill>
                <a:schemeClr val="dk2"/>
              </a:solidFill>
            </a:endParaRPr>
          </a:p>
        </p:txBody>
      </p:sp>
      <p:sp>
        <p:nvSpPr>
          <p:cNvPr id="184" name="Google Shape;184;p26"/>
          <p:cNvSpPr txBox="1"/>
          <p:nvPr/>
        </p:nvSpPr>
        <p:spPr>
          <a:xfrm>
            <a:off x="1686425" y="3505375"/>
            <a:ext cx="5594100" cy="400200"/>
          </a:xfrm>
          <a:prstGeom prst="rect">
            <a:avLst/>
          </a:prstGeom>
          <a:solidFill>
            <a:srgbClr val="004E6A"/>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9ED"/>
                </a:solidFill>
                <a:latin typeface="Montserrat"/>
                <a:ea typeface="Montserrat"/>
                <a:cs typeface="Montserrat"/>
                <a:sym typeface="Montserrat"/>
              </a:rPr>
              <a:t>CHATBOX: What’s one thing you’ll do differently after today? </a:t>
            </a:r>
            <a:endParaRPr>
              <a:solidFill>
                <a:srgbClr val="FFF9ED"/>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ED"/>
        </a:solidFill>
      </p:bgPr>
    </p:bg>
    <p:spTree>
      <p:nvGrpSpPr>
        <p:cNvPr id="188" name="Shape 188"/>
        <p:cNvGrpSpPr/>
        <p:nvPr/>
      </p:nvGrpSpPr>
      <p:grpSpPr>
        <a:xfrm>
          <a:off x="0" y="0"/>
          <a:ext cx="0" cy="0"/>
          <a:chOff x="0" y="0"/>
          <a:chExt cx="0" cy="0"/>
        </a:xfrm>
      </p:grpSpPr>
      <p:sp>
        <p:nvSpPr>
          <p:cNvPr id="189" name="Google Shape;189;p27"/>
          <p:cNvSpPr txBox="1"/>
          <p:nvPr>
            <p:ph type="title"/>
          </p:nvPr>
        </p:nvSpPr>
        <p:spPr>
          <a:xfrm>
            <a:off x="2067500" y="3421025"/>
            <a:ext cx="4698300" cy="1541400"/>
          </a:xfrm>
          <a:prstGeom prst="rect">
            <a:avLst/>
          </a:prstGeom>
        </p:spPr>
        <p:txBody>
          <a:bodyPr anchorCtr="0" anchor="ctr" bIns="91425" lIns="91425" spcFirstLastPara="1" rIns="91425" wrap="square" tIns="91425">
            <a:noAutofit/>
          </a:bodyPr>
          <a:lstStyle/>
          <a:p>
            <a:pPr indent="0" lvl="0" marL="0" marR="0" rtl="0" algn="ctr">
              <a:spcBef>
                <a:spcPts val="0"/>
              </a:spcBef>
              <a:spcAft>
                <a:spcPts val="0"/>
              </a:spcAft>
              <a:buNone/>
            </a:pPr>
            <a:r>
              <a:rPr lang="en" sz="1600">
                <a:solidFill>
                  <a:srgbClr val="00A797"/>
                </a:solidFill>
                <a:latin typeface="Montserrat SemiBold"/>
                <a:ea typeface="Montserrat SemiBold"/>
                <a:cs typeface="Montserrat SemiBold"/>
                <a:sym typeface="Montserrat SemiBold"/>
              </a:rPr>
              <a:t>Thank you</a:t>
            </a:r>
            <a:endParaRPr sz="1600">
              <a:solidFill>
                <a:srgbClr val="00A797"/>
              </a:solidFill>
              <a:latin typeface="Montserrat SemiBold"/>
              <a:ea typeface="Montserrat SemiBold"/>
              <a:cs typeface="Montserrat SemiBold"/>
              <a:sym typeface="Montserrat SemiBold"/>
            </a:endParaRPr>
          </a:p>
          <a:p>
            <a:pPr indent="0" lvl="0" marL="0" marR="0" rtl="0" algn="ctr">
              <a:spcBef>
                <a:spcPts val="0"/>
              </a:spcBef>
              <a:spcAft>
                <a:spcPts val="0"/>
              </a:spcAft>
              <a:buNone/>
            </a:pPr>
            <a:r>
              <a:t/>
            </a:r>
            <a:endParaRPr sz="1600">
              <a:solidFill>
                <a:srgbClr val="00A797"/>
              </a:solidFill>
              <a:latin typeface="Montserrat SemiBold"/>
              <a:ea typeface="Montserrat SemiBold"/>
              <a:cs typeface="Montserrat SemiBold"/>
              <a:sym typeface="Montserrat SemiBold"/>
            </a:endParaRPr>
          </a:p>
          <a:p>
            <a:pPr indent="0" lvl="0" marL="0" marR="0" rtl="0" algn="ctr">
              <a:spcBef>
                <a:spcPts val="0"/>
              </a:spcBef>
              <a:spcAft>
                <a:spcPts val="0"/>
              </a:spcAft>
              <a:buNone/>
            </a:pPr>
            <a:r>
              <a:rPr lang="en" sz="1600">
                <a:solidFill>
                  <a:srgbClr val="00A797"/>
                </a:solidFill>
                <a:latin typeface="Montserrat SemiBold"/>
                <a:ea typeface="Montserrat SemiBold"/>
                <a:cs typeface="Montserrat SemiBold"/>
                <a:sym typeface="Montserrat SemiBold"/>
              </a:rPr>
              <a:t>menstrualcyclesupport.com</a:t>
            </a:r>
            <a:endParaRPr sz="1600">
              <a:solidFill>
                <a:srgbClr val="00A797"/>
              </a:solidFill>
              <a:latin typeface="Montserrat SemiBold"/>
              <a:ea typeface="Montserrat SemiBold"/>
              <a:cs typeface="Montserrat SemiBold"/>
              <a:sym typeface="Montserrat SemiBold"/>
            </a:endParaRPr>
          </a:p>
          <a:p>
            <a:pPr indent="0" lvl="0" marL="0" marR="0" rtl="0" algn="ctr">
              <a:spcBef>
                <a:spcPts val="0"/>
              </a:spcBef>
              <a:spcAft>
                <a:spcPts val="0"/>
              </a:spcAft>
              <a:buNone/>
            </a:pPr>
            <a:r>
              <a:t/>
            </a:r>
            <a:endParaRPr sz="1600">
              <a:solidFill>
                <a:srgbClr val="00A797"/>
              </a:solidFill>
              <a:latin typeface="Montserrat SemiBold"/>
              <a:ea typeface="Montserrat SemiBold"/>
              <a:cs typeface="Montserrat SemiBold"/>
              <a:sym typeface="Montserrat SemiBold"/>
            </a:endParaRPr>
          </a:p>
          <a:p>
            <a:pPr indent="0" lvl="0" marL="0" marR="0" rtl="0" algn="ctr">
              <a:spcBef>
                <a:spcPts val="0"/>
              </a:spcBef>
              <a:spcAft>
                <a:spcPts val="0"/>
              </a:spcAft>
              <a:buNone/>
            </a:pPr>
            <a:r>
              <a:rPr lang="en" sz="1600" u="sng">
                <a:solidFill>
                  <a:schemeClr val="hlink"/>
                </a:solidFill>
                <a:latin typeface="Montserrat SemiBold"/>
                <a:ea typeface="Montserrat SemiBold"/>
                <a:cs typeface="Montserrat SemiBold"/>
                <a:sym typeface="Montserrat SemiBold"/>
                <a:hlinkClick r:id="rId3"/>
              </a:rPr>
              <a:t>kate@menstrualcyclesupport.com</a:t>
            </a:r>
            <a:r>
              <a:rPr lang="en" sz="1600">
                <a:solidFill>
                  <a:srgbClr val="00A797"/>
                </a:solidFill>
                <a:latin typeface="Montserrat SemiBold"/>
                <a:ea typeface="Montserrat SemiBold"/>
                <a:cs typeface="Montserrat SemiBold"/>
                <a:sym typeface="Montserrat SemiBold"/>
              </a:rPr>
              <a:t> </a:t>
            </a:r>
            <a:endParaRPr sz="1600">
              <a:solidFill>
                <a:srgbClr val="00A797"/>
              </a:solidFill>
              <a:latin typeface="Montserrat SemiBold"/>
              <a:ea typeface="Montserrat SemiBold"/>
              <a:cs typeface="Montserrat SemiBold"/>
              <a:sym typeface="Montserrat SemiBold"/>
            </a:endParaRPr>
          </a:p>
          <a:p>
            <a:pPr indent="0" lvl="0" marL="0" marR="0" rtl="0" algn="ctr">
              <a:spcBef>
                <a:spcPts val="0"/>
              </a:spcBef>
              <a:spcAft>
                <a:spcPts val="0"/>
              </a:spcAft>
              <a:buNone/>
            </a:pPr>
            <a:r>
              <a:t/>
            </a:r>
            <a:endParaRPr sz="1600">
              <a:solidFill>
                <a:schemeClr val="lt1"/>
              </a:solidFill>
              <a:latin typeface="Montserrat SemiBold"/>
              <a:ea typeface="Montserrat SemiBold"/>
              <a:cs typeface="Montserrat SemiBold"/>
              <a:sym typeface="Montserrat SemiBold"/>
            </a:endParaRPr>
          </a:p>
        </p:txBody>
      </p:sp>
      <p:pic>
        <p:nvPicPr>
          <p:cNvPr id="190" name="Google Shape;190;p27"/>
          <p:cNvPicPr preferRelativeResize="0"/>
          <p:nvPr/>
        </p:nvPicPr>
        <p:blipFill rotWithShape="1">
          <a:blip r:embed="rId4">
            <a:alphaModFix/>
          </a:blip>
          <a:srcRect b="90" l="0" r="0" t="80"/>
          <a:stretch/>
        </p:blipFill>
        <p:spPr>
          <a:xfrm>
            <a:off x="3581400" y="1243300"/>
            <a:ext cx="1981200" cy="1981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ED"/>
        </a:solidFill>
      </p:bgPr>
    </p:bg>
    <p:spTree>
      <p:nvGrpSpPr>
        <p:cNvPr id="194" name="Shape 194"/>
        <p:cNvGrpSpPr/>
        <p:nvPr/>
      </p:nvGrpSpPr>
      <p:grpSpPr>
        <a:xfrm>
          <a:off x="0" y="0"/>
          <a:ext cx="0" cy="0"/>
          <a:chOff x="0" y="0"/>
          <a:chExt cx="0" cy="0"/>
        </a:xfrm>
      </p:grpSpPr>
      <p:pic>
        <p:nvPicPr>
          <p:cNvPr id="195" name="Google Shape;195;p28" title="MCS Acred-logos-08.png"/>
          <p:cNvPicPr preferRelativeResize="0"/>
          <p:nvPr/>
        </p:nvPicPr>
        <p:blipFill>
          <a:blip r:embed="rId3">
            <a:alphaModFix/>
          </a:blip>
          <a:stretch>
            <a:fillRect/>
          </a:stretch>
        </p:blipFill>
        <p:spPr>
          <a:xfrm>
            <a:off x="2880137" y="214800"/>
            <a:ext cx="3076707" cy="4838698"/>
          </a:xfrm>
          <a:prstGeom prst="rect">
            <a:avLst/>
          </a:prstGeom>
          <a:noFill/>
          <a:ln>
            <a:noFill/>
          </a:ln>
        </p:spPr>
      </p:pic>
      <p:pic>
        <p:nvPicPr>
          <p:cNvPr id="196" name="Google Shape;196;p28" title="Screenshot 2026-07-02 at 13.43.23.png"/>
          <p:cNvPicPr preferRelativeResize="0"/>
          <p:nvPr/>
        </p:nvPicPr>
        <p:blipFill>
          <a:blip r:embed="rId4">
            <a:alphaModFix/>
          </a:blip>
          <a:stretch>
            <a:fillRect/>
          </a:stretch>
        </p:blipFill>
        <p:spPr>
          <a:xfrm>
            <a:off x="930075" y="116744"/>
            <a:ext cx="1555551" cy="1596476"/>
          </a:xfrm>
          <a:prstGeom prst="rect">
            <a:avLst/>
          </a:prstGeom>
          <a:noFill/>
          <a:ln>
            <a:noFill/>
          </a:ln>
        </p:spPr>
      </p:pic>
      <p:pic>
        <p:nvPicPr>
          <p:cNvPr id="197" name="Google Shape;197;p28" title="Screenshot 2026-07-02 at 13.43.51.png"/>
          <p:cNvPicPr preferRelativeResize="0"/>
          <p:nvPr/>
        </p:nvPicPr>
        <p:blipFill>
          <a:blip r:embed="rId5">
            <a:alphaModFix/>
          </a:blip>
          <a:stretch>
            <a:fillRect/>
          </a:stretch>
        </p:blipFill>
        <p:spPr>
          <a:xfrm>
            <a:off x="921161" y="3452823"/>
            <a:ext cx="1555550" cy="1443653"/>
          </a:xfrm>
          <a:prstGeom prst="rect">
            <a:avLst/>
          </a:prstGeom>
          <a:noFill/>
          <a:ln>
            <a:noFill/>
          </a:ln>
        </p:spPr>
      </p:pic>
      <p:pic>
        <p:nvPicPr>
          <p:cNvPr id="198" name="Google Shape;198;p28" title="Screenshot 2026-07-02 at 13.44.16.png"/>
          <p:cNvPicPr preferRelativeResize="0"/>
          <p:nvPr/>
        </p:nvPicPr>
        <p:blipFill>
          <a:blip r:embed="rId6">
            <a:alphaModFix/>
          </a:blip>
          <a:stretch>
            <a:fillRect/>
          </a:stretch>
        </p:blipFill>
        <p:spPr>
          <a:xfrm>
            <a:off x="930075" y="1792637"/>
            <a:ext cx="1510975" cy="1554025"/>
          </a:xfrm>
          <a:prstGeom prst="rect">
            <a:avLst/>
          </a:prstGeom>
          <a:noFill/>
          <a:ln>
            <a:noFill/>
          </a:ln>
        </p:spPr>
      </p:pic>
      <p:pic>
        <p:nvPicPr>
          <p:cNvPr id="199" name="Google Shape;199;p28" title="Screenshot 2026-07-02 at 13.44.42.png"/>
          <p:cNvPicPr preferRelativeResize="0"/>
          <p:nvPr/>
        </p:nvPicPr>
        <p:blipFill>
          <a:blip r:embed="rId7">
            <a:alphaModFix/>
          </a:blip>
          <a:stretch>
            <a:fillRect/>
          </a:stretch>
        </p:blipFill>
        <p:spPr>
          <a:xfrm>
            <a:off x="6899600" y="2624650"/>
            <a:ext cx="1465925" cy="2174226"/>
          </a:xfrm>
          <a:prstGeom prst="rect">
            <a:avLst/>
          </a:prstGeom>
          <a:noFill/>
          <a:ln>
            <a:noFill/>
          </a:ln>
        </p:spPr>
      </p:pic>
      <p:pic>
        <p:nvPicPr>
          <p:cNvPr id="200" name="Google Shape;200;p28" title="Screenshot 2026-07-02 at 13.45.13.png"/>
          <p:cNvPicPr preferRelativeResize="0"/>
          <p:nvPr/>
        </p:nvPicPr>
        <p:blipFill>
          <a:blip r:embed="rId8">
            <a:alphaModFix/>
          </a:blip>
          <a:stretch>
            <a:fillRect/>
          </a:stretch>
        </p:blipFill>
        <p:spPr>
          <a:xfrm>
            <a:off x="6400225" y="214800"/>
            <a:ext cx="2316180" cy="2174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ED1"/>
        </a:solidFill>
      </p:bgPr>
    </p:bg>
    <p:spTree>
      <p:nvGrpSpPr>
        <p:cNvPr id="59" name="Shape 59"/>
        <p:cNvGrpSpPr/>
        <p:nvPr/>
      </p:nvGrpSpPr>
      <p:grpSpPr>
        <a:xfrm>
          <a:off x="0" y="0"/>
          <a:ext cx="0" cy="0"/>
          <a:chOff x="0" y="0"/>
          <a:chExt cx="0" cy="0"/>
        </a:xfrm>
      </p:grpSpPr>
      <p:sp>
        <p:nvSpPr>
          <p:cNvPr id="60" name="Google Shape;60;p14"/>
          <p:cNvSpPr txBox="1"/>
          <p:nvPr>
            <p:ph idx="1" type="subTitle"/>
          </p:nvPr>
        </p:nvSpPr>
        <p:spPr>
          <a:xfrm>
            <a:off x="1874113" y="288025"/>
            <a:ext cx="4478400" cy="2829300"/>
          </a:xfrm>
          <a:prstGeom prst="rect">
            <a:avLst/>
          </a:prstGeom>
          <a:solidFill>
            <a:srgbClr val="FFF9ED"/>
          </a:solidFill>
        </p:spPr>
        <p:txBody>
          <a:bodyPr anchorCtr="0" anchor="t" bIns="91425" lIns="91425" spcFirstLastPara="1" rIns="91425" wrap="square" tIns="91425">
            <a:noAutofit/>
          </a:bodyPr>
          <a:lstStyle/>
          <a:p>
            <a:pPr indent="-315850" lvl="0" marL="457200" marR="1095375" rtl="0" algn="l">
              <a:lnSpc>
                <a:spcPct val="105000"/>
              </a:lnSpc>
              <a:spcBef>
                <a:spcPts val="0"/>
              </a:spcBef>
              <a:spcAft>
                <a:spcPts val="0"/>
              </a:spcAft>
              <a:buClr>
                <a:srgbClr val="00A797"/>
              </a:buClr>
              <a:buSzPts val="1374"/>
              <a:buFont typeface="Montserrat SemiBold"/>
              <a:buChar char="●"/>
            </a:pPr>
            <a:r>
              <a:rPr lang="en" sz="1374">
                <a:solidFill>
                  <a:srgbClr val="00A797"/>
                </a:solidFill>
                <a:latin typeface="Montserrat SemiBold"/>
                <a:ea typeface="Montserrat SemiBold"/>
                <a:cs typeface="Montserrat SemiBold"/>
                <a:sym typeface="Montserrat SemiBold"/>
              </a:rPr>
              <a:t>We provide </a:t>
            </a:r>
            <a:r>
              <a:rPr lang="en" sz="1374">
                <a:solidFill>
                  <a:srgbClr val="00A797"/>
                </a:solidFill>
                <a:latin typeface="Montserrat SemiBold"/>
                <a:ea typeface="Montserrat SemiBold"/>
                <a:cs typeface="Montserrat SemiBold"/>
                <a:sym typeface="Montserrat SemiBold"/>
              </a:rPr>
              <a:t>menstrual</a:t>
            </a:r>
            <a:r>
              <a:rPr lang="en" sz="1374">
                <a:solidFill>
                  <a:srgbClr val="00A797"/>
                </a:solidFill>
                <a:latin typeface="Montserrat SemiBold"/>
                <a:ea typeface="Montserrat SemiBold"/>
                <a:cs typeface="Montserrat SemiBold"/>
                <a:sym typeface="Montserrat SemiBold"/>
              </a:rPr>
              <a:t> literacy courses and training</a:t>
            </a:r>
            <a:endParaRPr sz="1374">
              <a:solidFill>
                <a:srgbClr val="00A797"/>
              </a:solidFill>
              <a:latin typeface="Montserrat SemiBold"/>
              <a:ea typeface="Montserrat SemiBold"/>
              <a:cs typeface="Montserrat SemiBold"/>
              <a:sym typeface="Montserrat SemiBold"/>
            </a:endParaRPr>
          </a:p>
          <a:p>
            <a:pPr indent="0" lvl="0" marL="457200" marR="1095375" rtl="0" algn="l">
              <a:lnSpc>
                <a:spcPct val="105000"/>
              </a:lnSpc>
              <a:spcBef>
                <a:spcPts val="0"/>
              </a:spcBef>
              <a:spcAft>
                <a:spcPts val="0"/>
              </a:spcAft>
              <a:buNone/>
            </a:pPr>
            <a:r>
              <a:t/>
            </a:r>
            <a:endParaRPr sz="1374">
              <a:solidFill>
                <a:srgbClr val="00A797"/>
              </a:solidFill>
              <a:latin typeface="Montserrat SemiBold"/>
              <a:ea typeface="Montserrat SemiBold"/>
              <a:cs typeface="Montserrat SemiBold"/>
              <a:sym typeface="Montserrat SemiBold"/>
            </a:endParaRPr>
          </a:p>
          <a:p>
            <a:pPr indent="-315850" lvl="0" marL="457200" marR="1095375" rtl="0" algn="l">
              <a:lnSpc>
                <a:spcPct val="105000"/>
              </a:lnSpc>
              <a:spcBef>
                <a:spcPts val="0"/>
              </a:spcBef>
              <a:spcAft>
                <a:spcPts val="0"/>
              </a:spcAft>
              <a:buClr>
                <a:srgbClr val="00A797"/>
              </a:buClr>
              <a:buSzPts val="1374"/>
              <a:buFont typeface="Montserrat SemiBold"/>
              <a:buChar char="●"/>
            </a:pPr>
            <a:r>
              <a:rPr lang="en" sz="1374">
                <a:solidFill>
                  <a:srgbClr val="00A797"/>
                </a:solidFill>
                <a:latin typeface="Montserrat SemiBold"/>
                <a:ea typeface="Montserrat SemiBold"/>
                <a:cs typeface="Montserrat SemiBold"/>
                <a:sym typeface="Montserrat SemiBold"/>
              </a:rPr>
              <a:t>Our free digital courses are available as an intervention through NHS referral as they teach how ‘to be with and manage the menstrual cycle’. </a:t>
            </a:r>
            <a:endParaRPr sz="1374">
              <a:solidFill>
                <a:srgbClr val="00A797"/>
              </a:solidFill>
              <a:latin typeface="Montserrat SemiBold"/>
              <a:ea typeface="Montserrat SemiBold"/>
              <a:cs typeface="Montserrat SemiBold"/>
              <a:sym typeface="Montserrat SemiBold"/>
            </a:endParaRPr>
          </a:p>
          <a:p>
            <a:pPr indent="0" lvl="0" marL="457200" marR="1095375" rtl="0" algn="l">
              <a:lnSpc>
                <a:spcPct val="105000"/>
              </a:lnSpc>
              <a:spcBef>
                <a:spcPts val="0"/>
              </a:spcBef>
              <a:spcAft>
                <a:spcPts val="0"/>
              </a:spcAft>
              <a:buNone/>
            </a:pPr>
            <a:r>
              <a:t/>
            </a:r>
            <a:endParaRPr sz="1374">
              <a:solidFill>
                <a:srgbClr val="00A797"/>
              </a:solidFill>
              <a:latin typeface="Montserrat SemiBold"/>
              <a:ea typeface="Montserrat SemiBold"/>
              <a:cs typeface="Montserrat SemiBold"/>
              <a:sym typeface="Montserrat SemiBold"/>
            </a:endParaRPr>
          </a:p>
          <a:p>
            <a:pPr indent="-315850" lvl="0" marL="457200" marR="1095375" rtl="0" algn="l">
              <a:lnSpc>
                <a:spcPct val="105000"/>
              </a:lnSpc>
              <a:spcBef>
                <a:spcPts val="0"/>
              </a:spcBef>
              <a:spcAft>
                <a:spcPts val="0"/>
              </a:spcAft>
              <a:buClr>
                <a:srgbClr val="00A797"/>
              </a:buClr>
              <a:buSzPts val="1374"/>
              <a:buFont typeface="Montserrat SemiBold"/>
              <a:buChar char="●"/>
            </a:pPr>
            <a:r>
              <a:rPr lang="en" sz="1374">
                <a:solidFill>
                  <a:srgbClr val="00A797"/>
                </a:solidFill>
                <a:latin typeface="Montserrat SemiBold"/>
                <a:ea typeface="Montserrat SemiBold"/>
                <a:cs typeface="Montserrat SemiBold"/>
                <a:sym typeface="Montserrat SemiBold"/>
              </a:rPr>
              <a:t>The courses are also available for schools as part of our School Accreditation Scheme</a:t>
            </a:r>
            <a:endParaRPr sz="1374">
              <a:solidFill>
                <a:srgbClr val="00A797"/>
              </a:solidFill>
              <a:latin typeface="Montserrat SemiBold"/>
              <a:ea typeface="Montserrat SemiBold"/>
              <a:cs typeface="Montserrat SemiBold"/>
              <a:sym typeface="Montserrat SemiBold"/>
            </a:endParaRPr>
          </a:p>
          <a:p>
            <a:pPr indent="0" lvl="0" marL="0" marR="1095375" rtl="0" algn="l">
              <a:lnSpc>
                <a:spcPct val="105000"/>
              </a:lnSpc>
              <a:spcBef>
                <a:spcPts val="0"/>
              </a:spcBef>
              <a:spcAft>
                <a:spcPts val="0"/>
              </a:spcAft>
              <a:buClr>
                <a:schemeClr val="dk1"/>
              </a:buClr>
              <a:buSzPts val="358"/>
              <a:buFont typeface="Arial"/>
              <a:buNone/>
            </a:pPr>
            <a:r>
              <a:t/>
            </a:r>
            <a:endParaRPr sz="1574">
              <a:solidFill>
                <a:srgbClr val="00A797"/>
              </a:solidFill>
              <a:latin typeface="Montserrat SemiBold"/>
              <a:ea typeface="Montserrat SemiBold"/>
              <a:cs typeface="Montserrat SemiBold"/>
              <a:sym typeface="Montserrat SemiBold"/>
            </a:endParaRPr>
          </a:p>
          <a:p>
            <a:pPr indent="0" lvl="0" marL="0" marR="1095375" rtl="0" algn="l">
              <a:lnSpc>
                <a:spcPct val="105000"/>
              </a:lnSpc>
              <a:spcBef>
                <a:spcPts val="0"/>
              </a:spcBef>
              <a:spcAft>
                <a:spcPts val="0"/>
              </a:spcAft>
              <a:buClr>
                <a:schemeClr val="dk1"/>
              </a:buClr>
              <a:buSzPts val="358"/>
              <a:buFont typeface="Arial"/>
              <a:buNone/>
            </a:pPr>
            <a:r>
              <a:t/>
            </a:r>
            <a:endParaRPr sz="1574">
              <a:solidFill>
                <a:srgbClr val="00A797"/>
              </a:solidFill>
              <a:latin typeface="Montserrat SemiBold"/>
              <a:ea typeface="Montserrat SemiBold"/>
              <a:cs typeface="Montserrat SemiBold"/>
              <a:sym typeface="Montserrat SemiBold"/>
            </a:endParaRPr>
          </a:p>
          <a:p>
            <a:pPr indent="0" lvl="0" marL="2286000" marR="1095375" rtl="0" algn="l">
              <a:lnSpc>
                <a:spcPct val="105000"/>
              </a:lnSpc>
              <a:spcBef>
                <a:spcPts val="0"/>
              </a:spcBef>
              <a:spcAft>
                <a:spcPts val="0"/>
              </a:spcAft>
              <a:buClr>
                <a:schemeClr val="dk1"/>
              </a:buClr>
              <a:buSzPts val="358"/>
              <a:buFont typeface="Arial"/>
              <a:buNone/>
            </a:pPr>
            <a:r>
              <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t/>
            </a:r>
            <a:endParaRPr sz="1774">
              <a:solidFill>
                <a:srgbClr val="00A797"/>
              </a:solidFill>
              <a:latin typeface="Cormorant Garamond Medium"/>
              <a:ea typeface="Cormorant Garamond Medium"/>
              <a:cs typeface="Cormorant Garamond Medium"/>
              <a:sym typeface="Cormorant Garamond Medium"/>
            </a:endParaRPr>
          </a:p>
          <a:p>
            <a:pPr indent="0" lvl="0" marL="0" marR="1095375" rtl="0" algn="l">
              <a:lnSpc>
                <a:spcPct val="105000"/>
              </a:lnSpc>
              <a:spcBef>
                <a:spcPts val="0"/>
              </a:spcBef>
              <a:spcAft>
                <a:spcPts val="0"/>
              </a:spcAft>
              <a:buClr>
                <a:schemeClr val="dk1"/>
              </a:buClr>
              <a:buSzPts val="358"/>
              <a:buFont typeface="Arial"/>
              <a:buNone/>
            </a:pPr>
            <a:r>
              <a:t/>
            </a:r>
            <a:endParaRPr sz="715">
              <a:solidFill>
                <a:srgbClr val="00A797"/>
              </a:solidFill>
              <a:latin typeface="Cormorant Garamond Medium"/>
              <a:ea typeface="Cormorant Garamond Medium"/>
              <a:cs typeface="Cormorant Garamond Medium"/>
              <a:sym typeface="Cormorant Garamond Medium"/>
            </a:endParaRPr>
          </a:p>
        </p:txBody>
      </p:sp>
      <p:pic>
        <p:nvPicPr>
          <p:cNvPr id="61" name="Google Shape;61;p14"/>
          <p:cNvPicPr preferRelativeResize="0"/>
          <p:nvPr/>
        </p:nvPicPr>
        <p:blipFill>
          <a:blip r:embed="rId3">
            <a:alphaModFix/>
          </a:blip>
          <a:stretch>
            <a:fillRect/>
          </a:stretch>
        </p:blipFill>
        <p:spPr>
          <a:xfrm>
            <a:off x="6526400" y="743650"/>
            <a:ext cx="1775646" cy="1711774"/>
          </a:xfrm>
          <a:prstGeom prst="rect">
            <a:avLst/>
          </a:prstGeom>
          <a:noFill/>
          <a:ln>
            <a:noFill/>
          </a:ln>
        </p:spPr>
      </p:pic>
      <p:pic>
        <p:nvPicPr>
          <p:cNvPr id="62" name="Google Shape;62;p14"/>
          <p:cNvPicPr preferRelativeResize="0"/>
          <p:nvPr/>
        </p:nvPicPr>
        <p:blipFill>
          <a:blip r:embed="rId4">
            <a:alphaModFix/>
          </a:blip>
          <a:stretch>
            <a:fillRect/>
          </a:stretch>
        </p:blipFill>
        <p:spPr>
          <a:xfrm>
            <a:off x="2648275" y="3117325"/>
            <a:ext cx="2930074" cy="2133827"/>
          </a:xfrm>
          <a:prstGeom prst="rect">
            <a:avLst/>
          </a:prstGeom>
          <a:noFill/>
          <a:ln>
            <a:noFill/>
          </a:ln>
        </p:spPr>
      </p:pic>
      <p:pic>
        <p:nvPicPr>
          <p:cNvPr id="63" name="Google Shape;63;p14"/>
          <p:cNvPicPr preferRelativeResize="0"/>
          <p:nvPr/>
        </p:nvPicPr>
        <p:blipFill>
          <a:blip r:embed="rId5">
            <a:alphaModFix/>
          </a:blip>
          <a:stretch>
            <a:fillRect/>
          </a:stretch>
        </p:blipFill>
        <p:spPr>
          <a:xfrm>
            <a:off x="5679650" y="3442200"/>
            <a:ext cx="1898250" cy="1640068"/>
          </a:xfrm>
          <a:prstGeom prst="rect">
            <a:avLst/>
          </a:prstGeom>
          <a:noFill/>
          <a:ln>
            <a:noFill/>
          </a:ln>
        </p:spPr>
      </p:pic>
      <p:pic>
        <p:nvPicPr>
          <p:cNvPr id="64" name="Google Shape;64;p14"/>
          <p:cNvPicPr preferRelativeResize="0"/>
          <p:nvPr/>
        </p:nvPicPr>
        <p:blipFill>
          <a:blip r:embed="rId6">
            <a:alphaModFix/>
          </a:blip>
          <a:stretch>
            <a:fillRect/>
          </a:stretch>
        </p:blipFill>
        <p:spPr>
          <a:xfrm>
            <a:off x="847725" y="3381450"/>
            <a:ext cx="1898256" cy="17117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ED"/>
        </a:solidFill>
      </p:bgPr>
    </p:bg>
    <p:spTree>
      <p:nvGrpSpPr>
        <p:cNvPr id="68" name="Shape 68"/>
        <p:cNvGrpSpPr/>
        <p:nvPr/>
      </p:nvGrpSpPr>
      <p:grpSpPr>
        <a:xfrm>
          <a:off x="0" y="0"/>
          <a:ext cx="0" cy="0"/>
          <a:chOff x="0" y="0"/>
          <a:chExt cx="0" cy="0"/>
        </a:xfrm>
      </p:grpSpPr>
      <p:pic>
        <p:nvPicPr>
          <p:cNvPr id="69" name="Google Shape;69;p15" title="MCS Acred-logos-08.png"/>
          <p:cNvPicPr preferRelativeResize="0"/>
          <p:nvPr/>
        </p:nvPicPr>
        <p:blipFill>
          <a:blip r:embed="rId3">
            <a:alphaModFix/>
          </a:blip>
          <a:stretch>
            <a:fillRect/>
          </a:stretch>
        </p:blipFill>
        <p:spPr>
          <a:xfrm>
            <a:off x="3069306" y="672450"/>
            <a:ext cx="2776975" cy="4471050"/>
          </a:xfrm>
          <a:prstGeom prst="rect">
            <a:avLst/>
          </a:prstGeom>
          <a:noFill/>
          <a:ln>
            <a:noFill/>
          </a:ln>
        </p:spPr>
      </p:pic>
      <p:sp>
        <p:nvSpPr>
          <p:cNvPr id="70" name="Google Shape;70;p15"/>
          <p:cNvSpPr txBox="1"/>
          <p:nvPr/>
        </p:nvSpPr>
        <p:spPr>
          <a:xfrm>
            <a:off x="907801" y="1019233"/>
            <a:ext cx="2076900" cy="12930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4E6A"/>
                </a:solidFill>
                <a:latin typeface="Montserrat"/>
                <a:ea typeface="Montserrat"/>
                <a:cs typeface="Montserrat"/>
                <a:sym typeface="Montserrat"/>
              </a:rPr>
              <a:t>Access for all students to our 30 minute digital course</a:t>
            </a:r>
            <a:endParaRPr sz="1800">
              <a:solidFill>
                <a:srgbClr val="004E6A"/>
              </a:solidFill>
              <a:latin typeface="Montserrat"/>
              <a:ea typeface="Montserrat"/>
              <a:cs typeface="Montserrat"/>
              <a:sym typeface="Montserrat"/>
            </a:endParaRPr>
          </a:p>
        </p:txBody>
      </p:sp>
      <p:sp>
        <p:nvSpPr>
          <p:cNvPr id="71" name="Google Shape;71;p15"/>
          <p:cNvSpPr txBox="1"/>
          <p:nvPr/>
        </p:nvSpPr>
        <p:spPr>
          <a:xfrm>
            <a:off x="907801" y="2436458"/>
            <a:ext cx="2076900" cy="10158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4E6A"/>
                </a:solidFill>
                <a:latin typeface="Montserrat"/>
                <a:ea typeface="Montserrat"/>
                <a:cs typeface="Montserrat"/>
                <a:sym typeface="Montserrat"/>
              </a:rPr>
              <a:t>Access for all staff to adult course</a:t>
            </a:r>
            <a:endParaRPr sz="1800">
              <a:solidFill>
                <a:srgbClr val="004E6A"/>
              </a:solidFill>
              <a:latin typeface="Montserrat"/>
              <a:ea typeface="Montserrat"/>
              <a:cs typeface="Montserrat"/>
              <a:sym typeface="Montserrat"/>
            </a:endParaRPr>
          </a:p>
        </p:txBody>
      </p:sp>
      <p:sp>
        <p:nvSpPr>
          <p:cNvPr id="72" name="Google Shape;72;p15"/>
          <p:cNvSpPr txBox="1"/>
          <p:nvPr/>
        </p:nvSpPr>
        <p:spPr>
          <a:xfrm>
            <a:off x="6182100" y="671577"/>
            <a:ext cx="1764900" cy="7389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4E6A"/>
                </a:solidFill>
                <a:latin typeface="Montserrat"/>
                <a:ea typeface="Montserrat"/>
                <a:cs typeface="Montserrat"/>
                <a:sym typeface="Montserrat"/>
              </a:rPr>
              <a:t>Staff training session</a:t>
            </a:r>
            <a:endParaRPr sz="1800">
              <a:solidFill>
                <a:srgbClr val="004E6A"/>
              </a:solidFill>
              <a:latin typeface="Montserrat"/>
              <a:ea typeface="Montserrat"/>
              <a:cs typeface="Montserrat"/>
              <a:sym typeface="Montserrat"/>
            </a:endParaRPr>
          </a:p>
        </p:txBody>
      </p:sp>
      <p:sp>
        <p:nvSpPr>
          <p:cNvPr id="73" name="Google Shape;73;p15"/>
          <p:cNvSpPr txBox="1"/>
          <p:nvPr/>
        </p:nvSpPr>
        <p:spPr>
          <a:xfrm>
            <a:off x="6182100" y="3408968"/>
            <a:ext cx="1764900" cy="7389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4E6A"/>
                </a:solidFill>
                <a:latin typeface="Montserrat"/>
                <a:ea typeface="Montserrat"/>
                <a:cs typeface="Montserrat"/>
                <a:sym typeface="Montserrat"/>
              </a:rPr>
              <a:t>Parent workshop</a:t>
            </a:r>
            <a:endParaRPr sz="1800">
              <a:solidFill>
                <a:srgbClr val="004E6A"/>
              </a:solidFill>
              <a:latin typeface="Montserrat"/>
              <a:ea typeface="Montserrat"/>
              <a:cs typeface="Montserrat"/>
              <a:sym typeface="Montserrat"/>
            </a:endParaRPr>
          </a:p>
        </p:txBody>
      </p:sp>
      <p:sp>
        <p:nvSpPr>
          <p:cNvPr id="74" name="Google Shape;74;p15"/>
          <p:cNvSpPr txBox="1"/>
          <p:nvPr/>
        </p:nvSpPr>
        <p:spPr>
          <a:xfrm>
            <a:off x="6182100" y="4274368"/>
            <a:ext cx="1764900" cy="7389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4E6A"/>
                </a:solidFill>
                <a:latin typeface="Montserrat"/>
                <a:ea typeface="Montserrat"/>
                <a:cs typeface="Montserrat"/>
                <a:sym typeface="Montserrat"/>
              </a:rPr>
              <a:t>Impact Report</a:t>
            </a:r>
            <a:endParaRPr sz="1800">
              <a:solidFill>
                <a:srgbClr val="004E6A"/>
              </a:solidFill>
              <a:latin typeface="Montserrat"/>
              <a:ea typeface="Montserrat"/>
              <a:cs typeface="Montserrat"/>
              <a:sym typeface="Montserrat"/>
            </a:endParaRPr>
          </a:p>
        </p:txBody>
      </p:sp>
      <p:sp>
        <p:nvSpPr>
          <p:cNvPr id="75" name="Google Shape;75;p15"/>
          <p:cNvSpPr txBox="1"/>
          <p:nvPr/>
        </p:nvSpPr>
        <p:spPr>
          <a:xfrm>
            <a:off x="907801" y="3299570"/>
            <a:ext cx="2076900" cy="12930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4E6A"/>
                </a:solidFill>
                <a:latin typeface="Montserrat"/>
                <a:ea typeface="Montserrat"/>
                <a:cs typeface="Montserrat"/>
                <a:sym typeface="Montserrat"/>
              </a:rPr>
              <a:t>Posters / Referral Cards / Window Stickers </a:t>
            </a:r>
            <a:endParaRPr sz="1800">
              <a:solidFill>
                <a:srgbClr val="004E6A"/>
              </a:solidFill>
              <a:latin typeface="Montserrat"/>
              <a:ea typeface="Montserrat"/>
              <a:cs typeface="Montserrat"/>
              <a:sym typeface="Montserrat"/>
            </a:endParaRPr>
          </a:p>
        </p:txBody>
      </p:sp>
      <p:sp>
        <p:nvSpPr>
          <p:cNvPr id="76" name="Google Shape;76;p15"/>
          <p:cNvSpPr txBox="1"/>
          <p:nvPr/>
        </p:nvSpPr>
        <p:spPr>
          <a:xfrm>
            <a:off x="6182100" y="1510377"/>
            <a:ext cx="1764900" cy="12930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4E6A"/>
                </a:solidFill>
                <a:latin typeface="Montserrat"/>
                <a:ea typeface="Montserrat"/>
                <a:cs typeface="Montserrat"/>
                <a:sym typeface="Montserrat"/>
              </a:rPr>
              <a:t>Support Worker </a:t>
            </a:r>
            <a:r>
              <a:rPr lang="en" sz="1800">
                <a:solidFill>
                  <a:srgbClr val="004E6A"/>
                </a:solidFill>
                <a:latin typeface="Montserrat"/>
                <a:ea typeface="Montserrat"/>
                <a:cs typeface="Montserrat"/>
                <a:sym typeface="Montserrat"/>
              </a:rPr>
              <a:t>training session</a:t>
            </a:r>
            <a:endParaRPr sz="1800">
              <a:solidFill>
                <a:srgbClr val="004E6A"/>
              </a:solidFill>
              <a:latin typeface="Montserrat"/>
              <a:ea typeface="Montserrat"/>
              <a:cs typeface="Montserrat"/>
              <a:sym typeface="Montserrat"/>
            </a:endParaRPr>
          </a:p>
        </p:txBody>
      </p:sp>
      <p:sp>
        <p:nvSpPr>
          <p:cNvPr id="77" name="Google Shape;77;p15"/>
          <p:cNvSpPr txBox="1"/>
          <p:nvPr/>
        </p:nvSpPr>
        <p:spPr>
          <a:xfrm>
            <a:off x="6182100" y="2857843"/>
            <a:ext cx="1764900" cy="4617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4E6A"/>
                </a:solidFill>
                <a:latin typeface="Montserrat"/>
                <a:ea typeface="Montserrat"/>
                <a:cs typeface="Montserrat"/>
                <a:sym typeface="Montserrat"/>
              </a:rPr>
              <a:t>School Visits</a:t>
            </a:r>
            <a:endParaRPr sz="1800">
              <a:solidFill>
                <a:srgbClr val="004E6A"/>
              </a:solidFill>
              <a:latin typeface="Montserrat"/>
              <a:ea typeface="Montserrat"/>
              <a:cs typeface="Montserrat"/>
              <a:sym typeface="Montserrat"/>
            </a:endParaRPr>
          </a:p>
        </p:txBody>
      </p:sp>
      <p:sp>
        <p:nvSpPr>
          <p:cNvPr id="78" name="Google Shape;78;p15"/>
          <p:cNvSpPr txBox="1"/>
          <p:nvPr/>
        </p:nvSpPr>
        <p:spPr>
          <a:xfrm>
            <a:off x="3380041" y="129650"/>
            <a:ext cx="2076900" cy="615600"/>
          </a:xfrm>
          <a:prstGeom prst="rect">
            <a:avLst/>
          </a:prstGeom>
          <a:solidFill>
            <a:srgbClr val="EAEED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004E6A"/>
                </a:solidFill>
                <a:latin typeface="Montserrat"/>
                <a:ea typeface="Montserrat"/>
                <a:cs typeface="Montserrat"/>
                <a:sym typeface="Montserrat"/>
              </a:rPr>
              <a:t>6 Month Pilot January-July 2026</a:t>
            </a:r>
            <a:endParaRPr>
              <a:solidFill>
                <a:srgbClr val="004E6A"/>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ED1"/>
        </a:solidFill>
      </p:bgPr>
    </p:bg>
    <p:spTree>
      <p:nvGrpSpPr>
        <p:cNvPr id="82" name="Shape 82"/>
        <p:cNvGrpSpPr/>
        <p:nvPr/>
      </p:nvGrpSpPr>
      <p:grpSpPr>
        <a:xfrm>
          <a:off x="0" y="0"/>
          <a:ext cx="0" cy="0"/>
          <a:chOff x="0" y="0"/>
          <a:chExt cx="0" cy="0"/>
        </a:xfrm>
      </p:grpSpPr>
      <p:pic>
        <p:nvPicPr>
          <p:cNvPr id="83" name="Google Shape;83;p16"/>
          <p:cNvPicPr preferRelativeResize="0"/>
          <p:nvPr/>
        </p:nvPicPr>
        <p:blipFill>
          <a:blip r:embed="rId3">
            <a:alphaModFix/>
          </a:blip>
          <a:stretch>
            <a:fillRect/>
          </a:stretch>
        </p:blipFill>
        <p:spPr>
          <a:xfrm>
            <a:off x="8111125" y="4107650"/>
            <a:ext cx="914651" cy="961625"/>
          </a:xfrm>
          <a:prstGeom prst="rect">
            <a:avLst/>
          </a:prstGeom>
          <a:noFill/>
          <a:ln>
            <a:noFill/>
          </a:ln>
        </p:spPr>
      </p:pic>
      <p:sp>
        <p:nvSpPr>
          <p:cNvPr id="84" name="Google Shape;84;p16"/>
          <p:cNvSpPr txBox="1"/>
          <p:nvPr/>
        </p:nvSpPr>
        <p:spPr>
          <a:xfrm>
            <a:off x="2218200" y="288250"/>
            <a:ext cx="51345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100">
                <a:solidFill>
                  <a:srgbClr val="004E6A"/>
                </a:solidFill>
                <a:latin typeface="Montserrat"/>
                <a:ea typeface="Montserrat"/>
                <a:cs typeface="Montserrat"/>
                <a:sym typeface="Montserrat"/>
              </a:rPr>
              <a:t>What We’ll Cover Today</a:t>
            </a:r>
            <a:endParaRPr b="1" sz="2100">
              <a:solidFill>
                <a:srgbClr val="004E6A"/>
              </a:solidFill>
              <a:latin typeface="Montserrat"/>
              <a:ea typeface="Montserrat"/>
              <a:cs typeface="Montserrat"/>
              <a:sym typeface="Montserrat"/>
            </a:endParaRPr>
          </a:p>
        </p:txBody>
      </p:sp>
      <p:sp>
        <p:nvSpPr>
          <p:cNvPr id="85" name="Google Shape;85;p16"/>
          <p:cNvSpPr txBox="1"/>
          <p:nvPr/>
        </p:nvSpPr>
        <p:spPr>
          <a:xfrm>
            <a:off x="1781900" y="912245"/>
            <a:ext cx="5134500" cy="2678100"/>
          </a:xfrm>
          <a:prstGeom prst="rect">
            <a:avLst/>
          </a:prstGeom>
          <a:solidFill>
            <a:srgbClr val="004E6A"/>
          </a:solid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FFF9ED"/>
              </a:buClr>
              <a:buSzPts val="1800"/>
              <a:buFont typeface="Montserrat"/>
              <a:buAutoNum type="arabicPeriod"/>
            </a:pPr>
            <a:r>
              <a:rPr lang="en" sz="1800">
                <a:solidFill>
                  <a:srgbClr val="FFF9ED"/>
                </a:solidFill>
                <a:latin typeface="Montserrat"/>
                <a:ea typeface="Montserrat"/>
                <a:cs typeface="Montserrat"/>
                <a:sym typeface="Montserrat"/>
              </a:rPr>
              <a:t>Why Menstrual Health Matters</a:t>
            </a:r>
            <a:endParaRPr sz="1800">
              <a:solidFill>
                <a:srgbClr val="FFF9ED"/>
              </a:solidFill>
              <a:latin typeface="Montserrat"/>
              <a:ea typeface="Montserrat"/>
              <a:cs typeface="Montserrat"/>
              <a:sym typeface="Montserrat"/>
            </a:endParaRPr>
          </a:p>
          <a:p>
            <a:pPr indent="0" lvl="0" marL="457200" rtl="0" algn="l">
              <a:spcBef>
                <a:spcPts val="0"/>
              </a:spcBef>
              <a:spcAft>
                <a:spcPts val="0"/>
              </a:spcAft>
              <a:buNone/>
            </a:pPr>
            <a:r>
              <a:t/>
            </a:r>
            <a:endParaRPr sz="1800">
              <a:solidFill>
                <a:srgbClr val="FFF9ED"/>
              </a:solidFill>
              <a:latin typeface="Montserrat"/>
              <a:ea typeface="Montserrat"/>
              <a:cs typeface="Montserrat"/>
              <a:sym typeface="Montserrat"/>
            </a:endParaRPr>
          </a:p>
          <a:p>
            <a:pPr indent="-342900" lvl="0" marL="457200" rtl="0" algn="l">
              <a:spcBef>
                <a:spcPts val="0"/>
              </a:spcBef>
              <a:spcAft>
                <a:spcPts val="0"/>
              </a:spcAft>
              <a:buClr>
                <a:srgbClr val="FFF9ED"/>
              </a:buClr>
              <a:buSzPts val="1800"/>
              <a:buFont typeface="Montserrat"/>
              <a:buAutoNum type="arabicPeriod"/>
            </a:pPr>
            <a:r>
              <a:rPr lang="en" sz="1800">
                <a:solidFill>
                  <a:srgbClr val="FFF9ED"/>
                </a:solidFill>
                <a:latin typeface="Montserrat"/>
                <a:ea typeface="Montserrat"/>
                <a:cs typeface="Montserrat"/>
                <a:sym typeface="Montserrat"/>
              </a:rPr>
              <a:t>The Menstrual Cycle - The Essentials</a:t>
            </a:r>
            <a:endParaRPr sz="1800">
              <a:solidFill>
                <a:srgbClr val="FFF9ED"/>
              </a:solidFill>
              <a:latin typeface="Montserrat"/>
              <a:ea typeface="Montserrat"/>
              <a:cs typeface="Montserrat"/>
              <a:sym typeface="Montserrat"/>
            </a:endParaRPr>
          </a:p>
          <a:p>
            <a:pPr indent="0" lvl="0" marL="457200" rtl="0" algn="l">
              <a:spcBef>
                <a:spcPts val="0"/>
              </a:spcBef>
              <a:spcAft>
                <a:spcPts val="0"/>
              </a:spcAft>
              <a:buNone/>
            </a:pPr>
            <a:r>
              <a:t/>
            </a:r>
            <a:endParaRPr sz="1800">
              <a:solidFill>
                <a:srgbClr val="FFF9ED"/>
              </a:solidFill>
              <a:latin typeface="Montserrat"/>
              <a:ea typeface="Montserrat"/>
              <a:cs typeface="Montserrat"/>
              <a:sym typeface="Montserrat"/>
            </a:endParaRPr>
          </a:p>
          <a:p>
            <a:pPr indent="-342900" lvl="0" marL="457200" rtl="0" algn="l">
              <a:spcBef>
                <a:spcPts val="0"/>
              </a:spcBef>
              <a:spcAft>
                <a:spcPts val="0"/>
              </a:spcAft>
              <a:buClr>
                <a:srgbClr val="FFF9ED"/>
              </a:buClr>
              <a:buSzPts val="1800"/>
              <a:buFont typeface="Montserrat"/>
              <a:buAutoNum type="arabicPeriod"/>
            </a:pPr>
            <a:r>
              <a:rPr lang="en" sz="1800">
                <a:solidFill>
                  <a:srgbClr val="FFF9ED"/>
                </a:solidFill>
                <a:latin typeface="Montserrat"/>
                <a:ea typeface="Montserrat"/>
                <a:cs typeface="Montserrat"/>
                <a:sym typeface="Montserrat"/>
              </a:rPr>
              <a:t>What’s normal - and what’s not</a:t>
            </a:r>
            <a:endParaRPr sz="1800">
              <a:solidFill>
                <a:srgbClr val="FFF9ED"/>
              </a:solidFill>
              <a:latin typeface="Montserrat"/>
              <a:ea typeface="Montserrat"/>
              <a:cs typeface="Montserrat"/>
              <a:sym typeface="Montserrat"/>
            </a:endParaRPr>
          </a:p>
          <a:p>
            <a:pPr indent="0" lvl="0" marL="457200" rtl="0" algn="l">
              <a:spcBef>
                <a:spcPts val="0"/>
              </a:spcBef>
              <a:spcAft>
                <a:spcPts val="0"/>
              </a:spcAft>
              <a:buNone/>
            </a:pPr>
            <a:r>
              <a:t/>
            </a:r>
            <a:endParaRPr sz="1800">
              <a:solidFill>
                <a:srgbClr val="FFF9ED"/>
              </a:solidFill>
              <a:latin typeface="Montserrat"/>
              <a:ea typeface="Montserrat"/>
              <a:cs typeface="Montserrat"/>
              <a:sym typeface="Montserrat"/>
            </a:endParaRPr>
          </a:p>
          <a:p>
            <a:pPr indent="-342900" lvl="0" marL="457200" rtl="0" algn="l">
              <a:spcBef>
                <a:spcPts val="0"/>
              </a:spcBef>
              <a:spcAft>
                <a:spcPts val="0"/>
              </a:spcAft>
              <a:buClr>
                <a:srgbClr val="FFF9ED"/>
              </a:buClr>
              <a:buSzPts val="1800"/>
              <a:buFont typeface="Montserrat"/>
              <a:buAutoNum type="arabicPeriod"/>
            </a:pPr>
            <a:r>
              <a:rPr lang="en" sz="1800">
                <a:solidFill>
                  <a:srgbClr val="FFF9ED"/>
                </a:solidFill>
                <a:latin typeface="Montserrat"/>
                <a:ea typeface="Montserrat"/>
                <a:cs typeface="Montserrat"/>
                <a:sym typeface="Montserrat"/>
              </a:rPr>
              <a:t>Supporting your child at home</a:t>
            </a:r>
            <a:endParaRPr sz="1800">
              <a:solidFill>
                <a:srgbClr val="FFF9ED"/>
              </a:solidFill>
              <a:latin typeface="Montserrat"/>
              <a:ea typeface="Montserrat"/>
              <a:cs typeface="Montserrat"/>
              <a:sym typeface="Montserrat"/>
            </a:endParaRPr>
          </a:p>
          <a:p>
            <a:pPr indent="0" lvl="0" marL="457200" rtl="0" algn="l">
              <a:spcBef>
                <a:spcPts val="0"/>
              </a:spcBef>
              <a:spcAft>
                <a:spcPts val="0"/>
              </a:spcAft>
              <a:buNone/>
            </a:pPr>
            <a:r>
              <a:t/>
            </a:r>
            <a:endParaRPr sz="1800">
              <a:solidFill>
                <a:srgbClr val="FFF9ED"/>
              </a:solidFill>
              <a:latin typeface="Montserrat"/>
              <a:ea typeface="Montserrat"/>
              <a:cs typeface="Montserrat"/>
              <a:sym typeface="Montserrat"/>
            </a:endParaRPr>
          </a:p>
          <a:p>
            <a:pPr indent="-342900" lvl="0" marL="457200" rtl="0" algn="l">
              <a:spcBef>
                <a:spcPts val="0"/>
              </a:spcBef>
              <a:spcAft>
                <a:spcPts val="0"/>
              </a:spcAft>
              <a:buClr>
                <a:srgbClr val="FFF9ED"/>
              </a:buClr>
              <a:buSzPts val="1800"/>
              <a:buFont typeface="Montserrat"/>
              <a:buAutoNum type="arabicPeriod"/>
            </a:pPr>
            <a:r>
              <a:rPr lang="en" sz="1800">
                <a:solidFill>
                  <a:srgbClr val="FFF9ED"/>
                </a:solidFill>
                <a:latin typeface="Montserrat"/>
                <a:ea typeface="Montserrat"/>
                <a:cs typeface="Montserrat"/>
                <a:sym typeface="Montserrat"/>
              </a:rPr>
              <a:t>Where to get help</a:t>
            </a:r>
            <a:endParaRPr sz="1800">
              <a:solidFill>
                <a:srgbClr val="FFF9ED"/>
              </a:solidFill>
              <a:latin typeface="Montserrat"/>
              <a:ea typeface="Montserrat"/>
              <a:cs typeface="Montserrat"/>
              <a:sym typeface="Montserrat"/>
            </a:endParaRPr>
          </a:p>
        </p:txBody>
      </p:sp>
      <p:sp>
        <p:nvSpPr>
          <p:cNvPr id="86" name="Google Shape;86;p16"/>
          <p:cNvSpPr txBox="1"/>
          <p:nvPr/>
        </p:nvSpPr>
        <p:spPr>
          <a:xfrm>
            <a:off x="1942850" y="3819925"/>
            <a:ext cx="4812600" cy="415500"/>
          </a:xfrm>
          <a:prstGeom prst="rect">
            <a:avLst/>
          </a:prstGeom>
          <a:solidFill>
            <a:srgbClr val="004E6A"/>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FFF9ED"/>
                </a:solidFill>
                <a:latin typeface="Montserrat"/>
                <a:ea typeface="Montserrat"/>
                <a:cs typeface="Montserrat"/>
                <a:sym typeface="Montserrat"/>
              </a:rPr>
              <a:t>This is a safe, inclusive &amp; non-judgemental space</a:t>
            </a:r>
            <a:endParaRPr sz="1500">
              <a:solidFill>
                <a:srgbClr val="FFF9ED"/>
              </a:solidFill>
              <a:latin typeface="Montserrat"/>
              <a:ea typeface="Montserrat"/>
              <a:cs typeface="Montserrat"/>
              <a:sym typeface="Montserrat"/>
            </a:endParaRPr>
          </a:p>
        </p:txBody>
      </p:sp>
      <p:sp>
        <p:nvSpPr>
          <p:cNvPr id="87" name="Google Shape;87;p16"/>
          <p:cNvSpPr txBox="1"/>
          <p:nvPr/>
        </p:nvSpPr>
        <p:spPr>
          <a:xfrm>
            <a:off x="1408100" y="4465000"/>
            <a:ext cx="5882100" cy="400200"/>
          </a:xfrm>
          <a:prstGeom prst="rect">
            <a:avLst/>
          </a:prstGeom>
          <a:solidFill>
            <a:srgbClr val="004E6A"/>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9ED"/>
                </a:solidFill>
                <a:latin typeface="Montserrat"/>
                <a:ea typeface="Montserrat"/>
                <a:cs typeface="Montserrat"/>
                <a:sym typeface="Montserrat"/>
              </a:rPr>
              <a:t>Questions are welcome throughout - feel free to use the chat</a:t>
            </a:r>
            <a:endParaRPr>
              <a:solidFill>
                <a:srgbClr val="FFF9ED"/>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ED1"/>
        </a:solidFill>
      </p:bgPr>
    </p:bg>
    <p:spTree>
      <p:nvGrpSpPr>
        <p:cNvPr id="91" name="Shape 91"/>
        <p:cNvGrpSpPr/>
        <p:nvPr/>
      </p:nvGrpSpPr>
      <p:grpSpPr>
        <a:xfrm>
          <a:off x="0" y="0"/>
          <a:ext cx="0" cy="0"/>
          <a:chOff x="0" y="0"/>
          <a:chExt cx="0" cy="0"/>
        </a:xfrm>
      </p:grpSpPr>
      <p:sp>
        <p:nvSpPr>
          <p:cNvPr id="92" name="Google Shape;92;p17"/>
          <p:cNvSpPr txBox="1"/>
          <p:nvPr>
            <p:ph type="title"/>
          </p:nvPr>
        </p:nvSpPr>
        <p:spPr>
          <a:xfrm>
            <a:off x="119275" y="31575"/>
            <a:ext cx="9075600" cy="2656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t/>
            </a:r>
            <a:endParaRPr i="1"/>
          </a:p>
          <a:p>
            <a:pPr indent="0" lvl="0" marL="0" rtl="0" algn="l">
              <a:spcBef>
                <a:spcPts val="0"/>
              </a:spcBef>
              <a:spcAft>
                <a:spcPts val="0"/>
              </a:spcAft>
              <a:buNone/>
            </a:pPr>
            <a:r>
              <a:rPr lang="en" sz="1800">
                <a:solidFill>
                  <a:srgbClr val="004E6A"/>
                </a:solidFill>
                <a:latin typeface="Montserrat SemiBold"/>
                <a:ea typeface="Montserrat SemiBold"/>
                <a:cs typeface="Montserrat SemiBold"/>
                <a:sym typeface="Montserrat SemiBold"/>
              </a:rPr>
              <a:t>                                            </a:t>
            </a:r>
            <a:endParaRPr sz="1800">
              <a:solidFill>
                <a:srgbClr val="004E6A"/>
              </a:solidFill>
              <a:latin typeface="Montserrat SemiBold"/>
              <a:ea typeface="Montserrat SemiBold"/>
              <a:cs typeface="Montserrat SemiBold"/>
              <a:sym typeface="Montserrat SemiBold"/>
            </a:endParaRPr>
          </a:p>
          <a:p>
            <a:pPr indent="0" lvl="0" marL="0" rtl="0" algn="l">
              <a:spcBef>
                <a:spcPts val="0"/>
              </a:spcBef>
              <a:spcAft>
                <a:spcPts val="0"/>
              </a:spcAft>
              <a:buNone/>
            </a:pPr>
            <a:r>
              <a:t/>
            </a:r>
            <a:endParaRPr sz="1800">
              <a:solidFill>
                <a:srgbClr val="004E6A"/>
              </a:solidFill>
              <a:latin typeface="Montserrat SemiBold"/>
              <a:ea typeface="Montserrat SemiBold"/>
              <a:cs typeface="Montserrat SemiBold"/>
              <a:sym typeface="Montserrat SemiBold"/>
            </a:endParaRPr>
          </a:p>
          <a:p>
            <a:pPr indent="0" lvl="0" marL="0" rtl="0" algn="l">
              <a:spcBef>
                <a:spcPts val="0"/>
              </a:spcBef>
              <a:spcAft>
                <a:spcPts val="0"/>
              </a:spcAft>
              <a:buNone/>
            </a:pPr>
            <a:r>
              <a:t/>
            </a:r>
            <a:endParaRPr sz="1800">
              <a:solidFill>
                <a:srgbClr val="004E6A"/>
              </a:solidFill>
              <a:latin typeface="Montserrat SemiBold"/>
              <a:ea typeface="Montserrat SemiBold"/>
              <a:cs typeface="Montserrat SemiBold"/>
              <a:sym typeface="Montserrat SemiBold"/>
            </a:endParaRPr>
          </a:p>
          <a:p>
            <a:pPr indent="0" lvl="0" marL="0" rtl="0" algn="l">
              <a:spcBef>
                <a:spcPts val="0"/>
              </a:spcBef>
              <a:spcAft>
                <a:spcPts val="0"/>
              </a:spcAft>
              <a:buNone/>
            </a:pPr>
            <a:r>
              <a:t/>
            </a:r>
            <a:endParaRPr sz="1800">
              <a:solidFill>
                <a:srgbClr val="004E6A"/>
              </a:solidFill>
              <a:latin typeface="Montserrat SemiBold"/>
              <a:ea typeface="Montserrat SemiBold"/>
              <a:cs typeface="Montserrat SemiBold"/>
              <a:sym typeface="Montserrat SemiBold"/>
            </a:endParaRPr>
          </a:p>
          <a:p>
            <a:pPr indent="0" lvl="0" marL="0" rtl="0" algn="l">
              <a:spcBef>
                <a:spcPts val="0"/>
              </a:spcBef>
              <a:spcAft>
                <a:spcPts val="0"/>
              </a:spcAft>
              <a:buNone/>
            </a:pPr>
            <a:r>
              <a:rPr lang="en" sz="1800">
                <a:solidFill>
                  <a:srgbClr val="004E6A"/>
                </a:solidFill>
                <a:latin typeface="Montserrat SemiBold"/>
                <a:ea typeface="Montserrat SemiBold"/>
                <a:cs typeface="Montserrat SemiBold"/>
                <a:sym typeface="Montserrat SemiBold"/>
              </a:rPr>
              <a:t>                                          </a:t>
            </a:r>
            <a:endParaRPr sz="2833">
              <a:solidFill>
                <a:srgbClr val="FFF9ED"/>
              </a:solidFill>
              <a:latin typeface="Montserrat"/>
              <a:ea typeface="Montserrat"/>
              <a:cs typeface="Montserrat"/>
              <a:sym typeface="Montserrat"/>
            </a:endParaRPr>
          </a:p>
          <a:p>
            <a:pPr indent="0" lvl="0" marL="0" rtl="0" algn="ctr">
              <a:spcBef>
                <a:spcPts val="0"/>
              </a:spcBef>
              <a:spcAft>
                <a:spcPts val="0"/>
              </a:spcAft>
              <a:buNone/>
            </a:pPr>
            <a:r>
              <a:t/>
            </a:r>
            <a:endParaRPr sz="2833">
              <a:solidFill>
                <a:srgbClr val="FFF9ED"/>
              </a:solidFill>
              <a:latin typeface="Montserrat"/>
              <a:ea typeface="Montserrat"/>
              <a:cs typeface="Montserrat"/>
              <a:sym typeface="Montserrat"/>
            </a:endParaRPr>
          </a:p>
          <a:p>
            <a:pPr indent="0" lvl="0" marL="0" rtl="0" algn="ctr">
              <a:spcBef>
                <a:spcPts val="0"/>
              </a:spcBef>
              <a:spcAft>
                <a:spcPts val="0"/>
              </a:spcAft>
              <a:buNone/>
            </a:pPr>
            <a:r>
              <a:t/>
            </a:r>
            <a:endParaRPr sz="2833">
              <a:solidFill>
                <a:srgbClr val="FFF9ED"/>
              </a:solidFill>
              <a:latin typeface="Montserrat"/>
              <a:ea typeface="Montserrat"/>
              <a:cs typeface="Montserrat"/>
              <a:sym typeface="Montserrat"/>
            </a:endParaRPr>
          </a:p>
          <a:p>
            <a:pPr indent="0" lvl="0" marL="0" rtl="0" algn="ctr">
              <a:spcBef>
                <a:spcPts val="0"/>
              </a:spcBef>
              <a:spcAft>
                <a:spcPts val="0"/>
              </a:spcAft>
              <a:buNone/>
            </a:pPr>
            <a:r>
              <a:t/>
            </a:r>
            <a:endParaRPr sz="4500">
              <a:solidFill>
                <a:srgbClr val="004E6A"/>
              </a:solidFill>
              <a:latin typeface="Montserrat"/>
              <a:ea typeface="Montserrat"/>
              <a:cs typeface="Montserrat"/>
              <a:sym typeface="Montserrat"/>
            </a:endParaRPr>
          </a:p>
          <a:p>
            <a:pPr indent="0" lvl="0" marL="0" rtl="0" algn="ctr">
              <a:spcBef>
                <a:spcPts val="0"/>
              </a:spcBef>
              <a:spcAft>
                <a:spcPts val="0"/>
              </a:spcAft>
              <a:buNone/>
            </a:pPr>
            <a:r>
              <a:rPr lang="en" sz="4500">
                <a:solidFill>
                  <a:srgbClr val="004E6A"/>
                </a:solidFill>
                <a:latin typeface="Montserrat"/>
                <a:ea typeface="Montserrat"/>
                <a:cs typeface="Montserrat"/>
                <a:sym typeface="Montserrat"/>
              </a:rPr>
              <a:t>6 in 10 teens </a:t>
            </a:r>
            <a:endParaRPr sz="4500">
              <a:solidFill>
                <a:srgbClr val="004E6A"/>
              </a:solidFill>
              <a:latin typeface="Montserrat"/>
              <a:ea typeface="Montserrat"/>
              <a:cs typeface="Montserrat"/>
              <a:sym typeface="Montserrat"/>
            </a:endParaRPr>
          </a:p>
          <a:p>
            <a:pPr indent="0" lvl="0" marL="0" rtl="0" algn="ctr">
              <a:spcBef>
                <a:spcPts val="0"/>
              </a:spcBef>
              <a:spcAft>
                <a:spcPts val="0"/>
              </a:spcAft>
              <a:buNone/>
            </a:pPr>
            <a:r>
              <a:rPr lang="en" sz="2500">
                <a:solidFill>
                  <a:srgbClr val="004E6A"/>
                </a:solidFill>
                <a:latin typeface="Montserrat"/>
                <a:ea typeface="Montserrat"/>
                <a:cs typeface="Montserrat"/>
                <a:sym typeface="Montserrat"/>
              </a:rPr>
              <a:t>don’t know when to seek medical help for problem</a:t>
            </a:r>
            <a:r>
              <a:rPr lang="en" sz="2378">
                <a:solidFill>
                  <a:srgbClr val="004E6A"/>
                </a:solidFill>
                <a:latin typeface="Montserrat"/>
                <a:ea typeface="Montserrat"/>
                <a:cs typeface="Montserrat"/>
                <a:sym typeface="Montserrat"/>
              </a:rPr>
              <a:t> periods</a:t>
            </a:r>
            <a:endParaRPr sz="4133">
              <a:solidFill>
                <a:srgbClr val="004E6A"/>
              </a:solidFill>
              <a:latin typeface="Montserrat SemiBold"/>
              <a:ea typeface="Montserrat SemiBold"/>
              <a:cs typeface="Montserrat SemiBold"/>
              <a:sym typeface="Montserrat SemiBold"/>
            </a:endParaRPr>
          </a:p>
          <a:p>
            <a:pPr indent="0" lvl="0" marL="0" rtl="0" algn="l">
              <a:spcBef>
                <a:spcPts val="0"/>
              </a:spcBef>
              <a:spcAft>
                <a:spcPts val="0"/>
              </a:spcAft>
              <a:buNone/>
            </a:pPr>
            <a:r>
              <a:rPr lang="en" sz="540">
                <a:solidFill>
                  <a:srgbClr val="004E6A"/>
                </a:solidFill>
                <a:latin typeface="Montserrat"/>
                <a:ea typeface="Montserrat"/>
                <a:cs typeface="Montserrat"/>
                <a:sym typeface="Montserrat"/>
              </a:rPr>
              <a:t>     </a:t>
            </a:r>
            <a:endParaRPr sz="540">
              <a:solidFill>
                <a:srgbClr val="004E6A"/>
              </a:solidFill>
              <a:latin typeface="Montserrat"/>
              <a:ea typeface="Montserrat"/>
              <a:cs typeface="Montserrat"/>
              <a:sym typeface="Montserrat"/>
            </a:endParaRPr>
          </a:p>
          <a:p>
            <a:pPr indent="0" lvl="0" marL="0" rtl="0" algn="l">
              <a:spcBef>
                <a:spcPts val="0"/>
              </a:spcBef>
              <a:spcAft>
                <a:spcPts val="0"/>
              </a:spcAft>
              <a:buClr>
                <a:schemeClr val="dk1"/>
              </a:buClr>
              <a:buSzPct val="203704"/>
              <a:buFont typeface="Arial"/>
              <a:buNone/>
            </a:pPr>
            <a:r>
              <a:rPr lang="en" sz="540">
                <a:solidFill>
                  <a:srgbClr val="004E6A"/>
                </a:solidFill>
                <a:latin typeface="Montserrat"/>
                <a:ea typeface="Montserrat"/>
                <a:cs typeface="Montserrat"/>
                <a:sym typeface="Montserrat"/>
              </a:rPr>
              <a:t>                                                                                                                                                                                                                                   420  / 700 in a school of 1500</a:t>
            </a:r>
            <a:r>
              <a:rPr lang="en" sz="840">
                <a:solidFill>
                  <a:srgbClr val="004E6A"/>
                </a:solidFill>
                <a:latin typeface="Montserrat"/>
                <a:ea typeface="Montserrat"/>
                <a:cs typeface="Montserrat"/>
                <a:sym typeface="Montserrat"/>
              </a:rPr>
              <a:t> </a:t>
            </a:r>
            <a:endParaRPr i="1" sz="3578">
              <a:solidFill>
                <a:srgbClr val="004E6A"/>
              </a:solidFill>
              <a:latin typeface="Montserrat SemiBold"/>
              <a:ea typeface="Montserrat SemiBold"/>
              <a:cs typeface="Montserrat SemiBold"/>
              <a:sym typeface="Montserrat SemiBold"/>
            </a:endParaRPr>
          </a:p>
          <a:p>
            <a:pPr indent="0" lvl="0" marL="0" rtl="0" algn="ctr">
              <a:spcBef>
                <a:spcPts val="0"/>
              </a:spcBef>
              <a:spcAft>
                <a:spcPts val="0"/>
              </a:spcAft>
              <a:buNone/>
            </a:pPr>
            <a:r>
              <a:t/>
            </a:r>
            <a:endParaRPr sz="2578">
              <a:solidFill>
                <a:srgbClr val="004E6A"/>
              </a:solidFill>
              <a:latin typeface="Montserrat SemiBold"/>
              <a:ea typeface="Montserrat SemiBold"/>
              <a:cs typeface="Montserrat SemiBold"/>
              <a:sym typeface="Montserrat SemiBold"/>
            </a:endParaRPr>
          </a:p>
          <a:p>
            <a:pPr indent="0" lvl="0" marL="0" rtl="0" algn="l">
              <a:spcBef>
                <a:spcPts val="0"/>
              </a:spcBef>
              <a:spcAft>
                <a:spcPts val="0"/>
              </a:spcAft>
              <a:buNone/>
            </a:pPr>
            <a:r>
              <a:rPr lang="en" sz="2578">
                <a:solidFill>
                  <a:srgbClr val="004E6A"/>
                </a:solidFill>
                <a:latin typeface="Montserrat SemiBold"/>
                <a:ea typeface="Montserrat SemiBold"/>
                <a:cs typeface="Montserrat SemiBold"/>
                <a:sym typeface="Montserrat SemiBold"/>
              </a:rPr>
              <a:t>        </a:t>
            </a:r>
            <a:r>
              <a:rPr lang="en" sz="2356">
                <a:solidFill>
                  <a:srgbClr val="004E6A"/>
                </a:solidFill>
                <a:latin typeface="Montserrat SemiBold"/>
                <a:ea typeface="Montserrat SemiBold"/>
                <a:cs typeface="Montserrat SemiBold"/>
                <a:sym typeface="Montserrat SemiBold"/>
              </a:rPr>
              <a:t> </a:t>
            </a:r>
            <a:r>
              <a:rPr lang="en" sz="2133">
                <a:solidFill>
                  <a:srgbClr val="004E6A"/>
                </a:solidFill>
                <a:latin typeface="Montserrat SemiBold"/>
                <a:ea typeface="Montserrat SemiBold"/>
                <a:cs typeface="Montserrat SemiBold"/>
                <a:sym typeface="Montserrat SemiBold"/>
              </a:rPr>
              <a:t>      MCS Teen Menstrual Health Literacy Survey 2024</a:t>
            </a:r>
            <a:endParaRPr sz="2133">
              <a:solidFill>
                <a:srgbClr val="004E6A"/>
              </a:solidFill>
              <a:latin typeface="Montserrat SemiBold"/>
              <a:ea typeface="Montserrat SemiBold"/>
              <a:cs typeface="Montserrat SemiBold"/>
              <a:sym typeface="Montserrat SemiBold"/>
            </a:endParaRPr>
          </a:p>
          <a:p>
            <a:pPr indent="0" lvl="0" marL="0" rtl="0" algn="ctr">
              <a:spcBef>
                <a:spcPts val="0"/>
              </a:spcBef>
              <a:spcAft>
                <a:spcPts val="0"/>
              </a:spcAft>
              <a:buNone/>
            </a:pPr>
            <a:r>
              <a:rPr lang="en" sz="1133">
                <a:solidFill>
                  <a:srgbClr val="004E6A"/>
                </a:solidFill>
                <a:latin typeface="Montserrat SemiBold"/>
                <a:ea typeface="Montserrat SemiBold"/>
                <a:cs typeface="Montserrat SemiBold"/>
                <a:sym typeface="Montserrat SemiBold"/>
              </a:rPr>
              <a:t>(in collaboration with Endometriosis UK, conducted by Censuswide)</a:t>
            </a:r>
            <a:endParaRPr sz="1133">
              <a:solidFill>
                <a:srgbClr val="004E6A"/>
              </a:solidFill>
              <a:latin typeface="Montserrat SemiBold"/>
              <a:ea typeface="Montserrat SemiBold"/>
              <a:cs typeface="Montserrat SemiBold"/>
              <a:sym typeface="Montserrat SemiBold"/>
            </a:endParaRPr>
          </a:p>
          <a:p>
            <a:pPr indent="0" lvl="0" marL="0" rtl="0" algn="ctr">
              <a:spcBef>
                <a:spcPts val="0"/>
              </a:spcBef>
              <a:spcAft>
                <a:spcPts val="0"/>
              </a:spcAft>
              <a:buNone/>
            </a:pPr>
            <a:r>
              <a:t/>
            </a:r>
            <a:endParaRPr i="1" sz="2800">
              <a:solidFill>
                <a:srgbClr val="004E6A"/>
              </a:solidFill>
              <a:latin typeface="Montserrat SemiBold"/>
              <a:ea typeface="Montserrat SemiBold"/>
              <a:cs typeface="Montserrat SemiBold"/>
              <a:sym typeface="Montserrat SemiBold"/>
            </a:endParaRPr>
          </a:p>
          <a:p>
            <a:pPr indent="0" lvl="0" marL="0" rtl="0" algn="l">
              <a:spcBef>
                <a:spcPts val="0"/>
              </a:spcBef>
              <a:spcAft>
                <a:spcPts val="0"/>
              </a:spcAft>
              <a:buNone/>
            </a:pPr>
            <a:r>
              <a:rPr i="1" lang="en" sz="2800">
                <a:solidFill>
                  <a:srgbClr val="004E6A"/>
                </a:solidFill>
                <a:latin typeface="Montserrat SemiBold"/>
                <a:ea typeface="Montserrat SemiBold"/>
                <a:cs typeface="Montserrat SemiBold"/>
                <a:sym typeface="Montserrat SemiBold"/>
              </a:rPr>
              <a:t>                             </a:t>
            </a:r>
            <a:endParaRPr sz="2800">
              <a:solidFill>
                <a:srgbClr val="004E6A"/>
              </a:solidFill>
              <a:latin typeface="Montserrat"/>
              <a:ea typeface="Montserrat"/>
              <a:cs typeface="Montserrat"/>
              <a:sym typeface="Montserrat"/>
            </a:endParaRPr>
          </a:p>
        </p:txBody>
      </p:sp>
      <p:sp>
        <p:nvSpPr>
          <p:cNvPr id="93" name="Google Shape;93;p17"/>
          <p:cNvSpPr/>
          <p:nvPr/>
        </p:nvSpPr>
        <p:spPr>
          <a:xfrm>
            <a:off x="524175" y="95250"/>
            <a:ext cx="2038500" cy="1685400"/>
          </a:xfrm>
          <a:prstGeom prst="ellipse">
            <a:avLst/>
          </a:prstGeom>
          <a:solidFill>
            <a:srgbClr val="00A797"/>
          </a:solidFill>
          <a:ln cap="flat" cmpd="sng" w="9525">
            <a:solidFill>
              <a:srgbClr val="00A79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 name="Google Shape;94;p17"/>
          <p:cNvSpPr txBox="1"/>
          <p:nvPr/>
        </p:nvSpPr>
        <p:spPr>
          <a:xfrm>
            <a:off x="609375" y="585750"/>
            <a:ext cx="2038500" cy="109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sz="1040">
              <a:solidFill>
                <a:srgbClr val="FFF9ED"/>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1040">
                <a:solidFill>
                  <a:srgbClr val="FFF9ED"/>
                </a:solidFill>
                <a:latin typeface="Montserrat"/>
                <a:ea typeface="Montserrat"/>
                <a:cs typeface="Montserrat"/>
                <a:sym typeface="Montserrat"/>
              </a:rPr>
              <a:t>of adolescents experience pathology-free period pain </a:t>
            </a:r>
            <a:endParaRPr sz="1040">
              <a:solidFill>
                <a:srgbClr val="FFF9ED"/>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1040">
                <a:solidFill>
                  <a:srgbClr val="FFF9ED"/>
                </a:solidFill>
                <a:latin typeface="Montserrat"/>
                <a:ea typeface="Montserrat"/>
                <a:cs typeface="Montserrat"/>
                <a:sym typeface="Montserrat"/>
              </a:rPr>
              <a:t>(primary dysmenorrhea).</a:t>
            </a:r>
            <a:endParaRPr sz="1040">
              <a:solidFill>
                <a:srgbClr val="FFF9ED"/>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rgbClr val="004E6A"/>
                </a:solidFill>
                <a:latin typeface="Montserrat"/>
                <a:ea typeface="Montserrat"/>
                <a:cs typeface="Montserrat"/>
                <a:sym typeface="Montserrat"/>
              </a:rPr>
              <a:t>                     Kciuk &amp; Kives (2021)</a:t>
            </a:r>
            <a:endParaRPr sz="1040">
              <a:solidFill>
                <a:srgbClr val="FFF9ED"/>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1040">
                <a:solidFill>
                  <a:srgbClr val="FFF9ED"/>
                </a:solidFill>
                <a:latin typeface="Montserrat"/>
                <a:ea typeface="Montserrat"/>
                <a:cs typeface="Montserrat"/>
                <a:sym typeface="Montserrat"/>
              </a:rPr>
              <a:t>            </a:t>
            </a:r>
            <a:r>
              <a:rPr lang="en" sz="540">
                <a:solidFill>
                  <a:srgbClr val="FFF9ED"/>
                </a:solidFill>
                <a:latin typeface="Montserrat"/>
                <a:ea typeface="Montserrat"/>
                <a:cs typeface="Montserrat"/>
                <a:sym typeface="Montserrat"/>
              </a:rPr>
              <a:t>630 / 700 in a school of 1500</a:t>
            </a:r>
            <a:r>
              <a:rPr lang="en" sz="840">
                <a:solidFill>
                  <a:srgbClr val="FFF9ED"/>
                </a:solidFill>
                <a:latin typeface="Montserrat"/>
                <a:ea typeface="Montserrat"/>
                <a:cs typeface="Montserrat"/>
                <a:sym typeface="Montserrat"/>
              </a:rPr>
              <a:t> </a:t>
            </a:r>
            <a:endParaRPr sz="1600">
              <a:solidFill>
                <a:srgbClr val="FFF9ED"/>
              </a:solidFill>
            </a:endParaRPr>
          </a:p>
        </p:txBody>
      </p:sp>
      <p:sp>
        <p:nvSpPr>
          <p:cNvPr id="95" name="Google Shape;95;p17"/>
          <p:cNvSpPr txBox="1"/>
          <p:nvPr/>
        </p:nvSpPr>
        <p:spPr>
          <a:xfrm>
            <a:off x="812550" y="390525"/>
            <a:ext cx="1914600" cy="452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990"/>
              <a:buFont typeface="Arial"/>
              <a:buNone/>
            </a:pPr>
            <a:r>
              <a:rPr b="1" lang="en" sz="1740">
                <a:solidFill>
                  <a:srgbClr val="FFF9ED"/>
                </a:solidFill>
                <a:latin typeface="Montserrat"/>
                <a:ea typeface="Montserrat"/>
                <a:cs typeface="Montserrat"/>
                <a:sym typeface="Montserrat"/>
              </a:rPr>
              <a:t>Up to 90%</a:t>
            </a:r>
            <a:r>
              <a:rPr b="1" lang="en" sz="1740">
                <a:solidFill>
                  <a:srgbClr val="00A797"/>
                </a:solidFill>
                <a:latin typeface="Montserrat"/>
                <a:ea typeface="Montserrat"/>
                <a:cs typeface="Montserrat"/>
                <a:sym typeface="Montserrat"/>
              </a:rPr>
              <a:t> </a:t>
            </a:r>
            <a:endParaRPr sz="1300">
              <a:solidFill>
                <a:srgbClr val="00A797"/>
              </a:solidFill>
            </a:endParaRPr>
          </a:p>
        </p:txBody>
      </p:sp>
      <p:sp>
        <p:nvSpPr>
          <p:cNvPr id="96" name="Google Shape;96;p17"/>
          <p:cNvSpPr/>
          <p:nvPr/>
        </p:nvSpPr>
        <p:spPr>
          <a:xfrm>
            <a:off x="6975050" y="155550"/>
            <a:ext cx="2038500" cy="1685400"/>
          </a:xfrm>
          <a:prstGeom prst="ellipse">
            <a:avLst/>
          </a:prstGeom>
          <a:solidFill>
            <a:srgbClr val="00A797"/>
          </a:solidFill>
          <a:ln cap="flat" cmpd="sng" w="9525">
            <a:solidFill>
              <a:srgbClr val="00A79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7" name="Google Shape;97;p17"/>
          <p:cNvSpPr txBox="1"/>
          <p:nvPr/>
        </p:nvSpPr>
        <p:spPr>
          <a:xfrm>
            <a:off x="7304300" y="482775"/>
            <a:ext cx="1914600" cy="452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990"/>
              <a:buFont typeface="Arial"/>
              <a:buNone/>
            </a:pPr>
            <a:r>
              <a:rPr b="1" lang="en" sz="1740">
                <a:solidFill>
                  <a:srgbClr val="FFF9ED"/>
                </a:solidFill>
                <a:latin typeface="Montserrat"/>
                <a:ea typeface="Montserrat"/>
                <a:cs typeface="Montserrat"/>
                <a:sym typeface="Montserrat"/>
              </a:rPr>
              <a:t>Up to 10%</a:t>
            </a:r>
            <a:endParaRPr sz="1300">
              <a:solidFill>
                <a:srgbClr val="00A797"/>
              </a:solidFill>
            </a:endParaRPr>
          </a:p>
        </p:txBody>
      </p:sp>
      <p:sp>
        <p:nvSpPr>
          <p:cNvPr id="98" name="Google Shape;98;p17"/>
          <p:cNvSpPr txBox="1"/>
          <p:nvPr/>
        </p:nvSpPr>
        <p:spPr>
          <a:xfrm>
            <a:off x="7105500" y="935175"/>
            <a:ext cx="2038500" cy="84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040">
                <a:solidFill>
                  <a:srgbClr val="FFF9ED"/>
                </a:solidFill>
                <a:latin typeface="Montserrat"/>
                <a:ea typeface="Montserrat"/>
                <a:cs typeface="Montserrat"/>
                <a:sym typeface="Montserrat"/>
              </a:rPr>
              <a:t>of adolescents have secondary dysmenorrhea</a:t>
            </a:r>
            <a:endParaRPr sz="1040">
              <a:solidFill>
                <a:srgbClr val="FFF9ED"/>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700">
                <a:solidFill>
                  <a:srgbClr val="004E6A"/>
                </a:solidFill>
                <a:latin typeface="Montserrat"/>
                <a:ea typeface="Montserrat"/>
                <a:cs typeface="Montserrat"/>
                <a:sym typeface="Montserrat"/>
              </a:rPr>
              <a:t>                      Harel (2006)</a:t>
            </a:r>
            <a:endParaRPr sz="700">
              <a:solidFill>
                <a:srgbClr val="004E6A"/>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t/>
            </a:r>
            <a:endParaRPr sz="700">
              <a:solidFill>
                <a:srgbClr val="004E6A"/>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540">
                <a:solidFill>
                  <a:srgbClr val="FFF9ED"/>
                </a:solidFill>
                <a:latin typeface="Montserrat"/>
                <a:ea typeface="Montserrat"/>
                <a:cs typeface="Montserrat"/>
                <a:sym typeface="Montserrat"/>
              </a:rPr>
              <a:t>                    70 / 700 in a school of 1500</a:t>
            </a:r>
            <a:r>
              <a:rPr lang="en" sz="840">
                <a:solidFill>
                  <a:srgbClr val="FFF9ED"/>
                </a:solidFill>
                <a:latin typeface="Montserrat"/>
                <a:ea typeface="Montserrat"/>
                <a:cs typeface="Montserrat"/>
                <a:sym typeface="Montserrat"/>
              </a:rPr>
              <a:t> </a:t>
            </a:r>
            <a:endParaRPr sz="1040">
              <a:solidFill>
                <a:srgbClr val="FFF9ED"/>
              </a:solidFill>
              <a:latin typeface="Montserrat"/>
              <a:ea typeface="Montserrat"/>
              <a:cs typeface="Montserrat"/>
              <a:sym typeface="Montserrat"/>
            </a:endParaRPr>
          </a:p>
        </p:txBody>
      </p:sp>
      <p:sp>
        <p:nvSpPr>
          <p:cNvPr id="99" name="Google Shape;99;p17"/>
          <p:cNvSpPr/>
          <p:nvPr/>
        </p:nvSpPr>
        <p:spPr>
          <a:xfrm>
            <a:off x="119275" y="3649325"/>
            <a:ext cx="1789050" cy="1365175"/>
          </a:xfrm>
          <a:prstGeom prst="flowChartExtract">
            <a:avLst/>
          </a:prstGeom>
          <a:solidFill>
            <a:srgbClr val="00A797"/>
          </a:solidFill>
          <a:ln cap="flat" cmpd="sng" w="9525">
            <a:solidFill>
              <a:srgbClr val="00A79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0" name="Google Shape;100;p17"/>
          <p:cNvSpPr txBox="1"/>
          <p:nvPr/>
        </p:nvSpPr>
        <p:spPr>
          <a:xfrm>
            <a:off x="651700" y="3993575"/>
            <a:ext cx="835800" cy="42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40">
                <a:solidFill>
                  <a:srgbClr val="FFF9ED"/>
                </a:solidFill>
                <a:latin typeface="Montserrat"/>
                <a:ea typeface="Montserrat"/>
                <a:cs typeface="Montserrat"/>
                <a:sym typeface="Montserrat"/>
              </a:rPr>
              <a:t>36%</a:t>
            </a:r>
            <a:endParaRPr sz="1100">
              <a:solidFill>
                <a:srgbClr val="FFF9ED"/>
              </a:solidFill>
            </a:endParaRPr>
          </a:p>
        </p:txBody>
      </p:sp>
      <p:sp>
        <p:nvSpPr>
          <p:cNvPr id="101" name="Google Shape;101;p17"/>
          <p:cNvSpPr txBox="1"/>
          <p:nvPr/>
        </p:nvSpPr>
        <p:spPr>
          <a:xfrm>
            <a:off x="467075" y="4283419"/>
            <a:ext cx="1356300" cy="80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40">
                <a:solidFill>
                  <a:srgbClr val="FFF9ED"/>
                </a:solidFill>
                <a:latin typeface="Montserrat"/>
                <a:ea typeface="Montserrat"/>
                <a:cs typeface="Montserrat"/>
                <a:sym typeface="Montserrat"/>
              </a:rPr>
              <a:t>Missed school </a:t>
            </a:r>
            <a:endParaRPr sz="740">
              <a:solidFill>
                <a:srgbClr val="FFF9ED"/>
              </a:solidFill>
              <a:latin typeface="Montserrat"/>
              <a:ea typeface="Montserrat"/>
              <a:cs typeface="Montserrat"/>
              <a:sym typeface="Montserrat"/>
            </a:endParaRPr>
          </a:p>
          <a:p>
            <a:pPr indent="0" lvl="0" marL="0" rtl="0" algn="l">
              <a:spcBef>
                <a:spcPts val="0"/>
              </a:spcBef>
              <a:spcAft>
                <a:spcPts val="0"/>
              </a:spcAft>
              <a:buNone/>
            </a:pPr>
            <a:r>
              <a:rPr lang="en" sz="740">
                <a:solidFill>
                  <a:srgbClr val="FFF9ED"/>
                </a:solidFill>
                <a:latin typeface="Montserrat"/>
                <a:ea typeface="Montserrat"/>
                <a:cs typeface="Montserrat"/>
                <a:sym typeface="Montserrat"/>
              </a:rPr>
              <a:t>as a result of period symptoms</a:t>
            </a:r>
            <a:endParaRPr sz="740">
              <a:solidFill>
                <a:srgbClr val="FFF9ED"/>
              </a:solidFill>
              <a:latin typeface="Montserrat"/>
              <a:ea typeface="Montserrat"/>
              <a:cs typeface="Montserrat"/>
              <a:sym typeface="Montserrat"/>
            </a:endParaRPr>
          </a:p>
          <a:p>
            <a:pPr indent="0" lvl="0" marL="0" rtl="0" algn="l">
              <a:spcBef>
                <a:spcPts val="0"/>
              </a:spcBef>
              <a:spcAft>
                <a:spcPts val="0"/>
              </a:spcAft>
              <a:buNone/>
            </a:pPr>
            <a:r>
              <a:rPr lang="en" sz="540">
                <a:solidFill>
                  <a:srgbClr val="004E6A"/>
                </a:solidFill>
                <a:latin typeface="Montserrat"/>
                <a:ea typeface="Montserrat"/>
                <a:cs typeface="Montserrat"/>
                <a:sym typeface="Montserrat"/>
              </a:rPr>
              <a:t>Wellbeing of Women (2023)</a:t>
            </a:r>
            <a:endParaRPr sz="540">
              <a:solidFill>
                <a:srgbClr val="004E6A"/>
              </a:solidFill>
              <a:latin typeface="Montserrat"/>
              <a:ea typeface="Montserrat"/>
              <a:cs typeface="Montserrat"/>
              <a:sym typeface="Montserrat"/>
            </a:endParaRPr>
          </a:p>
          <a:p>
            <a:pPr indent="0" lvl="0" marL="0" rtl="0" algn="l">
              <a:spcBef>
                <a:spcPts val="0"/>
              </a:spcBef>
              <a:spcAft>
                <a:spcPts val="0"/>
              </a:spcAft>
              <a:buNone/>
            </a:pPr>
            <a:r>
              <a:t/>
            </a:r>
            <a:endParaRPr sz="740">
              <a:solidFill>
                <a:srgbClr val="FFF9ED"/>
              </a:solidFill>
              <a:latin typeface="Montserrat"/>
              <a:ea typeface="Montserrat"/>
              <a:cs typeface="Montserrat"/>
              <a:sym typeface="Montserrat"/>
            </a:endParaRPr>
          </a:p>
          <a:p>
            <a:pPr indent="0" lvl="0" marL="0" rtl="0" algn="l">
              <a:spcBef>
                <a:spcPts val="0"/>
              </a:spcBef>
              <a:spcAft>
                <a:spcPts val="0"/>
              </a:spcAft>
              <a:buNone/>
            </a:pPr>
            <a:r>
              <a:rPr lang="en" sz="540">
                <a:solidFill>
                  <a:srgbClr val="FFF9ED"/>
                </a:solidFill>
                <a:latin typeface="Montserrat"/>
                <a:ea typeface="Montserrat"/>
                <a:cs typeface="Montserrat"/>
                <a:sym typeface="Montserrat"/>
              </a:rPr>
              <a:t>252/700 in a school of 1500</a:t>
            </a:r>
            <a:endParaRPr sz="540">
              <a:solidFill>
                <a:srgbClr val="FFF9ED"/>
              </a:solidFill>
              <a:latin typeface="Montserrat"/>
              <a:ea typeface="Montserrat"/>
              <a:cs typeface="Montserrat"/>
              <a:sym typeface="Montserrat"/>
            </a:endParaRPr>
          </a:p>
        </p:txBody>
      </p:sp>
      <p:sp>
        <p:nvSpPr>
          <p:cNvPr id="102" name="Google Shape;102;p17"/>
          <p:cNvSpPr/>
          <p:nvPr/>
        </p:nvSpPr>
        <p:spPr>
          <a:xfrm>
            <a:off x="7479700" y="3973375"/>
            <a:ext cx="1356300" cy="957900"/>
          </a:xfrm>
          <a:prstGeom prst="rect">
            <a:avLst/>
          </a:prstGeom>
          <a:solidFill>
            <a:srgbClr val="00A79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 name="Google Shape;103;p17"/>
          <p:cNvSpPr txBox="1"/>
          <p:nvPr/>
        </p:nvSpPr>
        <p:spPr>
          <a:xfrm>
            <a:off x="7766038" y="4048800"/>
            <a:ext cx="1914600" cy="452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40">
                <a:solidFill>
                  <a:srgbClr val="FFF9ED"/>
                </a:solidFill>
                <a:latin typeface="Montserrat"/>
                <a:ea typeface="Montserrat"/>
                <a:cs typeface="Montserrat"/>
                <a:sym typeface="Montserrat"/>
              </a:rPr>
              <a:t>76%</a:t>
            </a:r>
            <a:endParaRPr sz="1300">
              <a:solidFill>
                <a:srgbClr val="FFF9ED"/>
              </a:solidFill>
            </a:endParaRPr>
          </a:p>
        </p:txBody>
      </p:sp>
      <p:sp>
        <p:nvSpPr>
          <p:cNvPr id="104" name="Google Shape;104;p17"/>
          <p:cNvSpPr txBox="1"/>
          <p:nvPr/>
        </p:nvSpPr>
        <p:spPr>
          <a:xfrm>
            <a:off x="7452163" y="4249900"/>
            <a:ext cx="1356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840">
              <a:solidFill>
                <a:srgbClr val="FFF9ED"/>
              </a:solidFill>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lang="en" sz="540">
                <a:solidFill>
                  <a:srgbClr val="004E6A"/>
                </a:solidFill>
                <a:latin typeface="Montserrat"/>
                <a:ea typeface="Montserrat"/>
                <a:cs typeface="Montserrat"/>
                <a:sym typeface="Montserrat"/>
              </a:rPr>
              <a:t>    Teen Literacy Survey </a:t>
            </a:r>
            <a:r>
              <a:rPr lang="en" sz="540">
                <a:solidFill>
                  <a:srgbClr val="004E6A"/>
                </a:solidFill>
                <a:latin typeface="Montserrat"/>
                <a:ea typeface="Montserrat"/>
                <a:cs typeface="Montserrat"/>
                <a:sym typeface="Montserrat"/>
              </a:rPr>
              <a:t> (2024)</a:t>
            </a:r>
            <a:endParaRPr sz="840">
              <a:solidFill>
                <a:srgbClr val="FFF9ED"/>
              </a:solidFill>
              <a:latin typeface="Montserrat"/>
              <a:ea typeface="Montserrat"/>
              <a:cs typeface="Montserrat"/>
              <a:sym typeface="Montserrat"/>
            </a:endParaRPr>
          </a:p>
          <a:p>
            <a:pPr indent="0" lvl="0" marL="0" rtl="0" algn="l">
              <a:spcBef>
                <a:spcPts val="0"/>
              </a:spcBef>
              <a:spcAft>
                <a:spcPts val="0"/>
              </a:spcAft>
              <a:buNone/>
            </a:pPr>
            <a:r>
              <a:t/>
            </a:r>
            <a:endParaRPr sz="740">
              <a:solidFill>
                <a:srgbClr val="FFF9ED"/>
              </a:solidFill>
              <a:latin typeface="Montserrat"/>
              <a:ea typeface="Montserrat"/>
              <a:cs typeface="Montserrat"/>
              <a:sym typeface="Montserrat"/>
            </a:endParaRPr>
          </a:p>
          <a:p>
            <a:pPr indent="0" lvl="0" marL="0" rtl="0" algn="l">
              <a:spcBef>
                <a:spcPts val="0"/>
              </a:spcBef>
              <a:spcAft>
                <a:spcPts val="0"/>
              </a:spcAft>
              <a:buNone/>
            </a:pPr>
            <a:r>
              <a:rPr lang="en" sz="740">
                <a:solidFill>
                  <a:srgbClr val="FFF9ED"/>
                </a:solidFill>
                <a:latin typeface="Montserrat"/>
                <a:ea typeface="Montserrat"/>
                <a:cs typeface="Montserrat"/>
                <a:sym typeface="Montserrat"/>
              </a:rPr>
              <a:t>Say their mental health is affected as a result</a:t>
            </a:r>
            <a:endParaRPr sz="1500">
              <a:solidFill>
                <a:srgbClr val="FFF9ED"/>
              </a:solidFill>
            </a:endParaRPr>
          </a:p>
        </p:txBody>
      </p:sp>
      <p:sp>
        <p:nvSpPr>
          <p:cNvPr id="105" name="Google Shape;105;p17"/>
          <p:cNvSpPr txBox="1"/>
          <p:nvPr/>
        </p:nvSpPr>
        <p:spPr>
          <a:xfrm>
            <a:off x="3271525" y="219625"/>
            <a:ext cx="2771100" cy="1452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004E6A"/>
              </a:buClr>
              <a:buSzPts val="1800"/>
              <a:buFont typeface="Montserrat SemiBold"/>
              <a:buAutoNum type="arabicPeriod"/>
            </a:pPr>
            <a:r>
              <a:rPr lang="en" sz="1800">
                <a:solidFill>
                  <a:srgbClr val="004E6A"/>
                </a:solidFill>
                <a:latin typeface="Montserrat SemiBold"/>
                <a:ea typeface="Montserrat SemiBold"/>
                <a:cs typeface="Montserrat SemiBold"/>
                <a:sym typeface="Montserrat SemiBold"/>
              </a:rPr>
              <a:t>WHY THIS MATTERS</a:t>
            </a:r>
            <a:endParaRPr sz="1800">
              <a:solidFill>
                <a:srgbClr val="004E6A"/>
              </a:solidFill>
              <a:latin typeface="Montserrat SemiBold"/>
              <a:ea typeface="Montserrat SemiBold"/>
              <a:cs typeface="Montserrat SemiBold"/>
              <a:sym typeface="Montserrat SemiBold"/>
            </a:endParaRPr>
          </a:p>
          <a:p>
            <a:pPr indent="0" lvl="0" marL="0" rtl="0" algn="ctr">
              <a:spcBef>
                <a:spcPts val="0"/>
              </a:spcBef>
              <a:spcAft>
                <a:spcPts val="0"/>
              </a:spcAft>
              <a:buClr>
                <a:schemeClr val="dk1"/>
              </a:buClr>
              <a:buSzPts val="1100"/>
              <a:buFont typeface="Arial"/>
              <a:buNone/>
            </a:pPr>
            <a:r>
              <a:t/>
            </a:r>
            <a:endParaRPr sz="2833">
              <a:solidFill>
                <a:srgbClr val="FFF9ED"/>
              </a:solidFill>
              <a:latin typeface="Montserrat"/>
              <a:ea typeface="Montserrat"/>
              <a:cs typeface="Montserrat"/>
              <a:sym typeface="Montserrat"/>
            </a:endParaRPr>
          </a:p>
          <a:p>
            <a:pPr indent="0" lvl="0" marL="0" rtl="0" algn="l">
              <a:spcBef>
                <a:spcPts val="0"/>
              </a:spcBef>
              <a:spcAft>
                <a:spcPts val="0"/>
              </a:spcAft>
              <a:buNone/>
            </a:pPr>
            <a:r>
              <a:t/>
            </a:r>
            <a:endParaRPr sz="1800">
              <a:solidFill>
                <a:schemeClr val="dk2"/>
              </a:solidFill>
            </a:endParaRPr>
          </a:p>
        </p:txBody>
      </p:sp>
      <p:sp>
        <p:nvSpPr>
          <p:cNvPr id="106" name="Google Shape;106;p17"/>
          <p:cNvSpPr txBox="1"/>
          <p:nvPr/>
        </p:nvSpPr>
        <p:spPr>
          <a:xfrm>
            <a:off x="2169800" y="3944425"/>
            <a:ext cx="4935600" cy="1015800"/>
          </a:xfrm>
          <a:prstGeom prst="rect">
            <a:avLst/>
          </a:prstGeom>
          <a:solidFill>
            <a:srgbClr val="004E6A"/>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F9ED"/>
                </a:solidFill>
              </a:rPr>
              <a:t>Put in chat box: </a:t>
            </a:r>
            <a:endParaRPr sz="1800">
              <a:solidFill>
                <a:srgbClr val="FFF9ED"/>
              </a:solidFill>
            </a:endParaRPr>
          </a:p>
          <a:p>
            <a:pPr indent="0" lvl="0" marL="0" rtl="0" algn="l">
              <a:spcBef>
                <a:spcPts val="0"/>
              </a:spcBef>
              <a:spcAft>
                <a:spcPts val="0"/>
              </a:spcAft>
              <a:buNone/>
            </a:pPr>
            <a:r>
              <a:rPr lang="en" sz="1800">
                <a:solidFill>
                  <a:srgbClr val="FFF9ED"/>
                </a:solidFill>
              </a:rPr>
              <a:t>1-3 words to describe how periods were talked about in your house growing up</a:t>
            </a:r>
            <a:endParaRPr sz="1800">
              <a:solidFill>
                <a:srgbClr val="FFF9ED"/>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ED"/>
        </a:solidFill>
      </p:bgPr>
    </p:bg>
    <p:spTree>
      <p:nvGrpSpPr>
        <p:cNvPr id="110" name="Shape 110"/>
        <p:cNvGrpSpPr/>
        <p:nvPr/>
      </p:nvGrpSpPr>
      <p:grpSpPr>
        <a:xfrm>
          <a:off x="0" y="0"/>
          <a:ext cx="0" cy="0"/>
          <a:chOff x="0" y="0"/>
          <a:chExt cx="0" cy="0"/>
        </a:xfrm>
      </p:grpSpPr>
      <p:sp>
        <p:nvSpPr>
          <p:cNvPr id="111" name="Google Shape;111;p18"/>
          <p:cNvSpPr/>
          <p:nvPr/>
        </p:nvSpPr>
        <p:spPr>
          <a:xfrm>
            <a:off x="2396850" y="430671"/>
            <a:ext cx="4350300" cy="4020000"/>
          </a:xfrm>
          <a:prstGeom prst="ellipse">
            <a:avLst/>
          </a:prstGeom>
          <a:solidFill>
            <a:schemeClr val="lt1"/>
          </a:solid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 name="Google Shape;112;p18"/>
          <p:cNvSpPr txBox="1"/>
          <p:nvPr/>
        </p:nvSpPr>
        <p:spPr>
          <a:xfrm>
            <a:off x="3469325" y="3681175"/>
            <a:ext cx="2370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Lato"/>
                <a:ea typeface="Lato"/>
                <a:cs typeface="Lato"/>
                <a:sym typeface="Lato"/>
              </a:rPr>
              <a:t>Day 1 -</a:t>
            </a:r>
            <a:r>
              <a:rPr lang="en" sz="1300">
                <a:latin typeface="Lato"/>
                <a:ea typeface="Lato"/>
                <a:cs typeface="Lato"/>
                <a:sym typeface="Lato"/>
              </a:rPr>
              <a:t> </a:t>
            </a:r>
            <a:endParaRPr sz="1300">
              <a:latin typeface="Lato"/>
              <a:ea typeface="Lato"/>
              <a:cs typeface="Lato"/>
              <a:sym typeface="Lato"/>
            </a:endParaRPr>
          </a:p>
          <a:p>
            <a:pPr indent="0" lvl="0" marL="0" rtl="0" algn="ctr">
              <a:spcBef>
                <a:spcPts val="0"/>
              </a:spcBef>
              <a:spcAft>
                <a:spcPts val="0"/>
              </a:spcAft>
              <a:buNone/>
            </a:pPr>
            <a:r>
              <a:rPr lang="en" sz="1300">
                <a:latin typeface="Lato"/>
                <a:ea typeface="Lato"/>
                <a:cs typeface="Lato"/>
                <a:sym typeface="Lato"/>
              </a:rPr>
              <a:t>First day of period</a:t>
            </a:r>
            <a:endParaRPr sz="1300">
              <a:latin typeface="Lato"/>
              <a:ea typeface="Lato"/>
              <a:cs typeface="Lato"/>
              <a:sym typeface="Lato"/>
            </a:endParaRPr>
          </a:p>
          <a:p>
            <a:pPr indent="0" lvl="0" marL="0" rtl="0" algn="l">
              <a:spcBef>
                <a:spcPts val="0"/>
              </a:spcBef>
              <a:spcAft>
                <a:spcPts val="0"/>
              </a:spcAft>
              <a:buNone/>
            </a:pPr>
            <a:r>
              <a:t/>
            </a:r>
            <a:endParaRPr sz="1200">
              <a:latin typeface="Lato"/>
              <a:ea typeface="Lato"/>
              <a:cs typeface="Lato"/>
              <a:sym typeface="Lato"/>
            </a:endParaRPr>
          </a:p>
        </p:txBody>
      </p:sp>
      <p:sp>
        <p:nvSpPr>
          <p:cNvPr id="113" name="Google Shape;113;p18"/>
          <p:cNvSpPr/>
          <p:nvPr/>
        </p:nvSpPr>
        <p:spPr>
          <a:xfrm flipH="1">
            <a:off x="4582775" y="4367577"/>
            <a:ext cx="143100" cy="1653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 name="Google Shape;114;p18"/>
          <p:cNvSpPr txBox="1"/>
          <p:nvPr/>
        </p:nvSpPr>
        <p:spPr>
          <a:xfrm>
            <a:off x="2646000" y="0"/>
            <a:ext cx="513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4E6A"/>
                </a:solidFill>
                <a:latin typeface="Montserrat"/>
                <a:ea typeface="Montserrat"/>
                <a:cs typeface="Montserrat"/>
                <a:sym typeface="Montserrat"/>
              </a:rPr>
              <a:t>2. UNDERSTANDING THE CYCLE</a:t>
            </a:r>
            <a:endParaRPr b="1" sz="1800">
              <a:solidFill>
                <a:srgbClr val="004E6A"/>
              </a:solidFill>
              <a:latin typeface="Montserrat"/>
              <a:ea typeface="Montserrat"/>
              <a:cs typeface="Montserrat"/>
              <a:sym typeface="Montserrat"/>
            </a:endParaRPr>
          </a:p>
        </p:txBody>
      </p:sp>
      <p:sp>
        <p:nvSpPr>
          <p:cNvPr id="115" name="Google Shape;115;p18"/>
          <p:cNvSpPr txBox="1"/>
          <p:nvPr/>
        </p:nvSpPr>
        <p:spPr>
          <a:xfrm>
            <a:off x="1045588" y="4601050"/>
            <a:ext cx="6886500" cy="400200"/>
          </a:xfrm>
          <a:prstGeom prst="rect">
            <a:avLst/>
          </a:prstGeom>
          <a:solidFill>
            <a:srgbClr val="004E6A"/>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9ED"/>
                </a:solidFill>
                <a:latin typeface="Montserrat"/>
                <a:ea typeface="Montserrat"/>
                <a:cs typeface="Montserrat"/>
                <a:sym typeface="Montserrat"/>
              </a:rPr>
              <a:t>The Menstrual Cycle is a Whole Body Process, not just a monthly bleed</a:t>
            </a:r>
            <a:endParaRPr>
              <a:solidFill>
                <a:srgbClr val="FFF9ED"/>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9ED"/>
        </a:solidFill>
      </p:bgPr>
    </p:bg>
    <p:spTree>
      <p:nvGrpSpPr>
        <p:cNvPr id="119" name="Shape 119"/>
        <p:cNvGrpSpPr/>
        <p:nvPr/>
      </p:nvGrpSpPr>
      <p:grpSpPr>
        <a:xfrm>
          <a:off x="0" y="0"/>
          <a:ext cx="0" cy="0"/>
          <a:chOff x="0" y="0"/>
          <a:chExt cx="0" cy="0"/>
        </a:xfrm>
      </p:grpSpPr>
      <p:sp>
        <p:nvSpPr>
          <p:cNvPr id="120" name="Google Shape;120;p19"/>
          <p:cNvSpPr/>
          <p:nvPr/>
        </p:nvSpPr>
        <p:spPr>
          <a:xfrm>
            <a:off x="2127000" y="347100"/>
            <a:ext cx="4890000" cy="4640700"/>
          </a:xfrm>
          <a:prstGeom prst="ellipse">
            <a:avLst/>
          </a:prstGeom>
          <a:solidFill>
            <a:schemeClr val="lt1"/>
          </a:solid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9"/>
          <p:cNvSpPr txBox="1"/>
          <p:nvPr/>
        </p:nvSpPr>
        <p:spPr>
          <a:xfrm>
            <a:off x="3469325" y="4374000"/>
            <a:ext cx="2370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Lato"/>
                <a:ea typeface="Lato"/>
                <a:cs typeface="Lato"/>
                <a:sym typeface="Lato"/>
              </a:rPr>
              <a:t>Day 1 -</a:t>
            </a:r>
            <a:r>
              <a:rPr lang="en" sz="1300">
                <a:latin typeface="Lato"/>
                <a:ea typeface="Lato"/>
                <a:cs typeface="Lato"/>
                <a:sym typeface="Lato"/>
              </a:rPr>
              <a:t> </a:t>
            </a:r>
            <a:endParaRPr sz="1300">
              <a:latin typeface="Lato"/>
              <a:ea typeface="Lato"/>
              <a:cs typeface="Lato"/>
              <a:sym typeface="Lato"/>
            </a:endParaRPr>
          </a:p>
          <a:p>
            <a:pPr indent="0" lvl="0" marL="0" rtl="0" algn="ctr">
              <a:spcBef>
                <a:spcPts val="0"/>
              </a:spcBef>
              <a:spcAft>
                <a:spcPts val="0"/>
              </a:spcAft>
              <a:buNone/>
            </a:pPr>
            <a:r>
              <a:rPr lang="en" sz="1300">
                <a:latin typeface="Lato"/>
                <a:ea typeface="Lato"/>
                <a:cs typeface="Lato"/>
                <a:sym typeface="Lato"/>
              </a:rPr>
              <a:t>First day of period</a:t>
            </a:r>
            <a:endParaRPr sz="1300">
              <a:latin typeface="Lato"/>
              <a:ea typeface="Lato"/>
              <a:cs typeface="Lato"/>
              <a:sym typeface="Lato"/>
            </a:endParaRPr>
          </a:p>
          <a:p>
            <a:pPr indent="0" lvl="0" marL="0" rtl="0" algn="l">
              <a:spcBef>
                <a:spcPts val="0"/>
              </a:spcBef>
              <a:spcAft>
                <a:spcPts val="0"/>
              </a:spcAft>
              <a:buNone/>
            </a:pPr>
            <a:r>
              <a:t/>
            </a:r>
            <a:endParaRPr sz="1200">
              <a:latin typeface="Lato"/>
              <a:ea typeface="Lato"/>
              <a:cs typeface="Lato"/>
              <a:sym typeface="Lato"/>
            </a:endParaRPr>
          </a:p>
        </p:txBody>
      </p:sp>
      <p:cxnSp>
        <p:nvCxnSpPr>
          <p:cNvPr id="122" name="Google Shape;122;p19"/>
          <p:cNvCxnSpPr/>
          <p:nvPr/>
        </p:nvCxnSpPr>
        <p:spPr>
          <a:xfrm flipH="1">
            <a:off x="2427400" y="513275"/>
            <a:ext cx="4330800" cy="4277400"/>
          </a:xfrm>
          <a:prstGeom prst="straightConnector1">
            <a:avLst/>
          </a:prstGeom>
          <a:noFill/>
          <a:ln cap="flat" cmpd="sng" w="9525">
            <a:solidFill>
              <a:srgbClr val="FF0000"/>
            </a:solidFill>
            <a:prstDash val="solid"/>
            <a:round/>
            <a:headEnd len="med" w="med" type="none"/>
            <a:tailEnd len="med" w="med" type="none"/>
          </a:ln>
        </p:spPr>
      </p:cxnSp>
      <p:cxnSp>
        <p:nvCxnSpPr>
          <p:cNvPr id="123" name="Google Shape;123;p19"/>
          <p:cNvCxnSpPr/>
          <p:nvPr/>
        </p:nvCxnSpPr>
        <p:spPr>
          <a:xfrm rot="10800000">
            <a:off x="2523625" y="299625"/>
            <a:ext cx="4181100" cy="4640700"/>
          </a:xfrm>
          <a:prstGeom prst="straightConnector1">
            <a:avLst/>
          </a:prstGeom>
          <a:noFill/>
          <a:ln cap="flat" cmpd="sng" w="9525">
            <a:solidFill>
              <a:srgbClr val="FF0000"/>
            </a:solidFill>
            <a:prstDash val="solid"/>
            <a:round/>
            <a:headEnd len="med" w="med" type="none"/>
            <a:tailEnd len="med" w="med" type="none"/>
          </a:ln>
        </p:spPr>
      </p:cxnSp>
      <p:sp>
        <p:nvSpPr>
          <p:cNvPr id="124" name="Google Shape;124;p19"/>
          <p:cNvSpPr/>
          <p:nvPr/>
        </p:nvSpPr>
        <p:spPr>
          <a:xfrm rot="-5413476">
            <a:off x="6641842" y="2479629"/>
            <a:ext cx="765306" cy="193200"/>
          </a:xfrm>
          <a:prstGeom prst="leftArrow">
            <a:avLst>
              <a:gd fmla="val 13961" name="adj1"/>
              <a:gd fmla="val 50000" name="adj2"/>
            </a:avLst>
          </a:prstGeom>
          <a:solidFill>
            <a:srgbClr val="99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9"/>
          <p:cNvSpPr/>
          <p:nvPr/>
        </p:nvSpPr>
        <p:spPr>
          <a:xfrm rot="5386524">
            <a:off x="1761804" y="2546104"/>
            <a:ext cx="765306" cy="193200"/>
          </a:xfrm>
          <a:prstGeom prst="leftArrow">
            <a:avLst>
              <a:gd fmla="val 13961" name="adj1"/>
              <a:gd fmla="val 50000" name="adj2"/>
            </a:avLst>
          </a:prstGeom>
          <a:solidFill>
            <a:srgbClr val="99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9"/>
          <p:cNvSpPr/>
          <p:nvPr/>
        </p:nvSpPr>
        <p:spPr>
          <a:xfrm flipH="1">
            <a:off x="4582775" y="4944350"/>
            <a:ext cx="143100" cy="1653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1000"/>
                                        <p:tgtEl>
                                          <p:spTgt spid="1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000"/>
                                        <p:tgtEl>
                                          <p:spTgt spid="120"/>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10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ED1"/>
        </a:solidFill>
      </p:bgPr>
    </p:bg>
    <p:spTree>
      <p:nvGrpSpPr>
        <p:cNvPr id="130" name="Shape 130"/>
        <p:cNvGrpSpPr/>
        <p:nvPr/>
      </p:nvGrpSpPr>
      <p:grpSpPr>
        <a:xfrm>
          <a:off x="0" y="0"/>
          <a:ext cx="0" cy="0"/>
          <a:chOff x="0" y="0"/>
          <a:chExt cx="0" cy="0"/>
        </a:xfrm>
      </p:grpSpPr>
      <p:pic>
        <p:nvPicPr>
          <p:cNvPr id="131" name="Google Shape;131;p20"/>
          <p:cNvPicPr preferRelativeResize="0"/>
          <p:nvPr/>
        </p:nvPicPr>
        <p:blipFill>
          <a:blip r:embed="rId3">
            <a:alphaModFix/>
          </a:blip>
          <a:stretch>
            <a:fillRect/>
          </a:stretch>
        </p:blipFill>
        <p:spPr>
          <a:xfrm>
            <a:off x="1592200" y="117050"/>
            <a:ext cx="5781648" cy="4355474"/>
          </a:xfrm>
          <a:prstGeom prst="rect">
            <a:avLst/>
          </a:prstGeom>
          <a:noFill/>
          <a:ln>
            <a:noFill/>
          </a:ln>
        </p:spPr>
      </p:pic>
      <p:sp>
        <p:nvSpPr>
          <p:cNvPr id="132" name="Google Shape;132;p20"/>
          <p:cNvSpPr txBox="1"/>
          <p:nvPr/>
        </p:nvSpPr>
        <p:spPr>
          <a:xfrm>
            <a:off x="842413" y="4593300"/>
            <a:ext cx="6886500" cy="400200"/>
          </a:xfrm>
          <a:prstGeom prst="rect">
            <a:avLst/>
          </a:prstGeom>
          <a:solidFill>
            <a:srgbClr val="004E6A"/>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9ED"/>
                </a:solidFill>
                <a:latin typeface="Montserrat"/>
                <a:ea typeface="Montserrat"/>
                <a:cs typeface="Montserrat"/>
                <a:sym typeface="Montserrat"/>
              </a:rPr>
              <a:t>Mood, Energy, Sleep, </a:t>
            </a:r>
            <a:r>
              <a:rPr lang="en">
                <a:solidFill>
                  <a:srgbClr val="FFF9ED"/>
                </a:solidFill>
                <a:latin typeface="Montserrat"/>
                <a:ea typeface="Montserrat"/>
                <a:cs typeface="Montserrat"/>
                <a:sym typeface="Montserrat"/>
              </a:rPr>
              <a:t>Appetite, Social Needs - all change through the cycle.</a:t>
            </a:r>
            <a:endParaRPr>
              <a:solidFill>
                <a:srgbClr val="FFF9ED"/>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ED1"/>
        </a:solidFill>
      </p:bgPr>
    </p:bg>
    <p:spTree>
      <p:nvGrpSpPr>
        <p:cNvPr id="136" name="Shape 136"/>
        <p:cNvGrpSpPr/>
        <p:nvPr/>
      </p:nvGrpSpPr>
      <p:grpSpPr>
        <a:xfrm>
          <a:off x="0" y="0"/>
          <a:ext cx="0" cy="0"/>
          <a:chOff x="0" y="0"/>
          <a:chExt cx="0" cy="0"/>
        </a:xfrm>
      </p:grpSpPr>
      <p:sp>
        <p:nvSpPr>
          <p:cNvPr id="137" name="Google Shape;137;p21"/>
          <p:cNvSpPr txBox="1"/>
          <p:nvPr/>
        </p:nvSpPr>
        <p:spPr>
          <a:xfrm>
            <a:off x="3250950" y="4318450"/>
            <a:ext cx="3061800" cy="400200"/>
          </a:xfrm>
          <a:prstGeom prst="rect">
            <a:avLst/>
          </a:prstGeom>
          <a:solidFill>
            <a:srgbClr val="004E6A"/>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9ED"/>
                </a:solidFill>
                <a:latin typeface="Montserrat"/>
                <a:ea typeface="Montserrat"/>
                <a:cs typeface="Montserrat"/>
                <a:sym typeface="Montserrat"/>
              </a:rPr>
              <a:t>Recognising Patterns is Key</a:t>
            </a:r>
            <a:endParaRPr>
              <a:solidFill>
                <a:srgbClr val="FFF9ED"/>
              </a:solidFill>
              <a:latin typeface="Montserrat"/>
              <a:ea typeface="Montserrat"/>
              <a:cs typeface="Montserrat"/>
              <a:sym typeface="Montserrat"/>
            </a:endParaRPr>
          </a:p>
        </p:txBody>
      </p:sp>
      <p:pic>
        <p:nvPicPr>
          <p:cNvPr id="138" name="Google Shape;138;p21" title="IMG_9060.jpg"/>
          <p:cNvPicPr preferRelativeResize="0"/>
          <p:nvPr/>
        </p:nvPicPr>
        <p:blipFill>
          <a:blip r:embed="rId3">
            <a:alphaModFix/>
          </a:blip>
          <a:stretch>
            <a:fillRect/>
          </a:stretch>
        </p:blipFill>
        <p:spPr>
          <a:xfrm>
            <a:off x="1843150" y="152400"/>
            <a:ext cx="5995238" cy="3995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